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Masters/notesMaster1.xml" ContentType="application/vnd.openxmlformats-officedocument.presentationml.notesMaster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74" r:id="rId4"/>
    <p:sldId id="275" r:id="rId5"/>
    <p:sldId id="276" r:id="rId6"/>
    <p:sldId id="277" r:id="rId7"/>
    <p:sldId id="270" r:id="rId8"/>
    <p:sldId id="259" r:id="rId9"/>
    <p:sldId id="260" r:id="rId10"/>
    <p:sldId id="269" r:id="rId11"/>
    <p:sldId id="261" r:id="rId12"/>
    <p:sldId id="271" r:id="rId13"/>
    <p:sldId id="272" r:id="rId14"/>
    <p:sldId id="263" r:id="rId15"/>
    <p:sldId id="273" r:id="rId16"/>
    <p:sldId id="265" r:id="rId17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13">
          <p15:clr>
            <a:srgbClr val="A4A3A4"/>
          </p15:clr>
        </p15:guide>
        <p15:guide id="2" pos="2913">
          <p15:clr>
            <a:srgbClr val="A4A3A4"/>
          </p15:clr>
        </p15:guide>
        <p15:guide id="3" orient="horz" pos="1621">
          <p15:clr>
            <a:srgbClr val="A4A3A4"/>
          </p15:clr>
        </p15:guide>
        <p15:guide id="4" pos="291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mNHZKgRPbCNu8Ipv/CKJZS+X7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907B07-23A2-4F32-A053-9464EDF4899C}">
  <a:tblStyle styleId="{9E907B07-23A2-4F32-A053-9464EDF4899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46" y="102"/>
      </p:cViewPr>
      <p:guideLst>
        <p:guide orient="horz" pos="2213"/>
        <p:guide pos="2913"/>
        <p:guide orient="horz" pos="1621"/>
        <p:guide pos="29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%20G.%20Palladino\Google%20Drive\ManagerItalia-%20Research\Report%20-%20Settembre%202021\Sezione1\Aggiornamento_O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%20G.%20Palladino\Google%20Drive\ManagerItalia-%20Research\Report%20-%20Settembre%202021\Sezione1\Aggiornamento_O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200" b="1" dirty="0" err="1"/>
              <a:t>Crescita</a:t>
            </a:r>
            <a:r>
              <a:rPr lang="en-US" sz="1200" b="1" dirty="0"/>
              <a:t> PIL per Area</a:t>
            </a:r>
          </a:p>
          <a:p>
            <a:pPr>
              <a:defRPr/>
            </a:pPr>
            <a:endParaRPr lang="en-US" sz="300" b="1" dirty="0"/>
          </a:p>
          <a:p>
            <a:pPr>
              <a:defRPr/>
            </a:pPr>
            <a:r>
              <a:rPr lang="en-US" sz="1050" dirty="0"/>
              <a:t>Tasso di </a:t>
            </a:r>
            <a:r>
              <a:rPr lang="en-US" sz="1050" dirty="0" err="1"/>
              <a:t>crescita</a:t>
            </a:r>
            <a:r>
              <a:rPr lang="en-US" sz="1050" baseline="0" dirty="0"/>
              <a:t> medio </a:t>
            </a:r>
            <a:r>
              <a:rPr lang="en-US" sz="1050" baseline="0" dirty="0" err="1"/>
              <a:t>annuo</a:t>
            </a:r>
            <a:r>
              <a:rPr lang="en-US" sz="1050" baseline="0" dirty="0"/>
              <a:t> (%)</a:t>
            </a:r>
            <a:endParaRPr lang="en-US" sz="10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2018-19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Sheet2!$A$2:$A$6</c:f>
              <c:strCache>
                <c:ptCount val="5"/>
                <c:pt idx="0">
                  <c:v>Mondo</c:v>
                </c:pt>
                <c:pt idx="1">
                  <c:v>Italia</c:v>
                </c:pt>
                <c:pt idx="2">
                  <c:v>Unione Europea</c:v>
                </c:pt>
                <c:pt idx="3">
                  <c:v>Stati Uniti</c:v>
                </c:pt>
                <c:pt idx="4">
                  <c:v>Cina</c:v>
                </c:pt>
              </c:strCache>
            </c:strRef>
          </c:cat>
          <c:val>
            <c:numRef>
              <c:f>Sheet2!$B$2:$B$6</c:f>
              <c:numCache>
                <c:formatCode>0.0%</c:formatCode>
                <c:ptCount val="5"/>
                <c:pt idx="0">
                  <c:v>2.8899999999999926E-2</c:v>
                </c:pt>
                <c:pt idx="1">
                  <c:v>5.5119999999999614E-3</c:v>
                </c:pt>
                <c:pt idx="2">
                  <c:v>1.9688999999999957E-2</c:v>
                </c:pt>
                <c:pt idx="3">
                  <c:v>2.6333499999999899E-2</c:v>
                </c:pt>
                <c:pt idx="4">
                  <c:v>6.5509999999999957E-2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3-431C-9875-6C77CA510498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Sheet2!$A$2:$A$6</c:f>
              <c:strCache>
                <c:ptCount val="5"/>
                <c:pt idx="0">
                  <c:v>Mondo</c:v>
                </c:pt>
                <c:pt idx="1">
                  <c:v>Italia</c:v>
                </c:pt>
                <c:pt idx="2">
                  <c:v>Unione Europea</c:v>
                </c:pt>
                <c:pt idx="3">
                  <c:v>Stati Uniti</c:v>
                </c:pt>
                <c:pt idx="4">
                  <c:v>Cina</c:v>
                </c:pt>
              </c:strCache>
            </c:strRef>
          </c:cat>
          <c:val>
            <c:numRef>
              <c:f>Sheet2!$C$2:$C$6</c:f>
              <c:numCache>
                <c:formatCode>0.0%</c:formatCode>
                <c:ptCount val="5"/>
                <c:pt idx="0">
                  <c:v>1.0967499999999908E-2</c:v>
                </c:pt>
                <c:pt idx="1">
                  <c:v>-1.6714500000000021E-2</c:v>
                </c:pt>
                <c:pt idx="2">
                  <c:v>-7.494500000000015E-3</c:v>
                </c:pt>
                <c:pt idx="3">
                  <c:v>1.2463000000000002E-2</c:v>
                </c:pt>
                <c:pt idx="4">
                  <c:v>5.4370000000000029E-2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3-431C-9875-6C77CA510498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2022-23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Sheet2!$A$2:$A$6</c:f>
              <c:strCache>
                <c:ptCount val="5"/>
                <c:pt idx="0">
                  <c:v>Mondo</c:v>
                </c:pt>
                <c:pt idx="1">
                  <c:v>Italia</c:v>
                </c:pt>
                <c:pt idx="2">
                  <c:v>Unione Europea</c:v>
                </c:pt>
                <c:pt idx="3">
                  <c:v>Stati Uniti</c:v>
                </c:pt>
                <c:pt idx="4">
                  <c:v>Cina</c:v>
                </c:pt>
              </c:strCache>
            </c:strRef>
          </c:cat>
          <c:val>
            <c:numRef>
              <c:f>Sheet2!$D$2:$D$6</c:f>
              <c:numCache>
                <c:formatCode>0.0%</c:formatCode>
                <c:ptCount val="5"/>
                <c:pt idx="0">
                  <c:v>4.0251999999999954E-2</c:v>
                </c:pt>
                <c:pt idx="1">
                  <c:v>3.3969999999999945E-2</c:v>
                </c:pt>
                <c:pt idx="2">
                  <c:v>3.3994999999999997E-2</c:v>
                </c:pt>
                <c:pt idx="3">
                  <c:v>3.6051999999999973E-2</c:v>
                </c:pt>
                <c:pt idx="4">
                  <c:v>5.7566000000000006E-2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83-431C-9875-6C77CA510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804976"/>
        <c:axId val="795790752"/>
      </c:barChart>
      <c:catAx>
        <c:axId val="11080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790752"/>
        <c:crosses val="autoZero"/>
        <c:auto val="1"/>
        <c:lblAlgn val="ctr"/>
        <c:lblOffset val="100"/>
        <c:noMultiLvlLbl val="0"/>
      </c:catAx>
      <c:valAx>
        <c:axId val="79579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080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000" b="0" dirty="0" err="1">
                <a:solidFill>
                  <a:schemeClr val="tx1"/>
                </a:solidFill>
              </a:rPr>
              <a:t>Andamento</a:t>
            </a:r>
            <a:r>
              <a:rPr lang="en-US" sz="1000" b="0" dirty="0">
                <a:solidFill>
                  <a:schemeClr val="tx1"/>
                </a:solidFill>
              </a:rPr>
              <a:t> Macro</a:t>
            </a:r>
            <a:r>
              <a:rPr lang="en-US" sz="1000" b="0" baseline="0" dirty="0">
                <a:solidFill>
                  <a:schemeClr val="tx1"/>
                </a:solidFill>
              </a:rPr>
              <a:t> </a:t>
            </a:r>
            <a:r>
              <a:rPr lang="en-US" sz="1000" b="0" baseline="0" dirty="0" err="1">
                <a:solidFill>
                  <a:schemeClr val="tx1"/>
                </a:solidFill>
              </a:rPr>
              <a:t>Settori</a:t>
            </a:r>
            <a:r>
              <a:rPr lang="en-US" sz="1000" b="0" baseline="0" dirty="0">
                <a:solidFill>
                  <a:schemeClr val="tx1"/>
                </a:solidFill>
              </a:rPr>
              <a:t> </a:t>
            </a:r>
          </a:p>
          <a:p>
            <a:pPr>
              <a:defRPr sz="1000"/>
            </a:pPr>
            <a:r>
              <a:rPr lang="en-US" sz="1000" b="0" baseline="0" dirty="0">
                <a:solidFill>
                  <a:schemeClr val="tx1"/>
                </a:solidFill>
              </a:rPr>
              <a:t>(Base 2019T4=100)</a:t>
            </a:r>
            <a:r>
              <a:rPr lang="en-US" sz="1000" b="0" dirty="0">
                <a:solidFill>
                  <a:schemeClr val="tx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09569978555957"/>
          <c:y val="0.14676942242467342"/>
          <c:w val="0.55384092703998145"/>
          <c:h val="0.75574632289080801"/>
        </c:manualLayout>
      </c:layout>
      <c:lineChart>
        <c:grouping val="standard"/>
        <c:varyColors val="0"/>
        <c:ser>
          <c:idx val="0"/>
          <c:order val="0"/>
          <c:tx>
            <c:strRef>
              <c:f>'Base 2019'!$A$14</c:f>
              <c:strCache>
                <c:ptCount val="1"/>
                <c:pt idx="0">
                  <c:v>Costruzioni (2020T3)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'Base 2019'!$B$13:$H$13</c:f>
              <c:strCache>
                <c:ptCount val="7"/>
                <c:pt idx="0">
                  <c:v>2019T4</c:v>
                </c:pt>
                <c:pt idx="1">
                  <c:v>2020T1</c:v>
                </c:pt>
                <c:pt idx="2">
                  <c:v>2020T2</c:v>
                </c:pt>
                <c:pt idx="3">
                  <c:v>2020T3</c:v>
                </c:pt>
                <c:pt idx="4">
                  <c:v>2020T4</c:v>
                </c:pt>
                <c:pt idx="5">
                  <c:v>2021T1</c:v>
                </c:pt>
                <c:pt idx="6">
                  <c:v>2021T2</c:v>
                </c:pt>
              </c:strCache>
            </c:strRef>
          </c:cat>
          <c:val>
            <c:numRef>
              <c:f>'Base 2019'!$B$14:$H$14</c:f>
              <c:numCache>
                <c:formatCode>0</c:formatCode>
                <c:ptCount val="7"/>
                <c:pt idx="0">
                  <c:v>99.577476424836846</c:v>
                </c:pt>
                <c:pt idx="1">
                  <c:v>93.87704305981913</c:v>
                </c:pt>
                <c:pt idx="2">
                  <c:v>72.770857285086109</c:v>
                </c:pt>
                <c:pt idx="3">
                  <c:v>104.46184115395099</c:v>
                </c:pt>
                <c:pt idx="4">
                  <c:v>102.94532481539865</c:v>
                </c:pt>
                <c:pt idx="5">
                  <c:v>108.71804292944257</c:v>
                </c:pt>
                <c:pt idx="6">
                  <c:v>112.19672636332388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26-4ACB-80EF-55051C9B5E06}"/>
            </c:ext>
          </c:extLst>
        </c:ser>
        <c:ser>
          <c:idx val="1"/>
          <c:order val="1"/>
          <c:tx>
            <c:strRef>
              <c:f>'Base 2019'!$A$15</c:f>
              <c:strCache>
                <c:ptCount val="1"/>
                <c:pt idx="0">
                  <c:v>Manifattura (2022T1)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'Base 2019'!$B$13:$H$13</c:f>
              <c:strCache>
                <c:ptCount val="7"/>
                <c:pt idx="0">
                  <c:v>2019T4</c:v>
                </c:pt>
                <c:pt idx="1">
                  <c:v>2020T1</c:v>
                </c:pt>
                <c:pt idx="2">
                  <c:v>2020T2</c:v>
                </c:pt>
                <c:pt idx="3">
                  <c:v>2020T3</c:v>
                </c:pt>
                <c:pt idx="4">
                  <c:v>2020T4</c:v>
                </c:pt>
                <c:pt idx="5">
                  <c:v>2021T1</c:v>
                </c:pt>
                <c:pt idx="6">
                  <c:v>2021T2</c:v>
                </c:pt>
              </c:strCache>
            </c:strRef>
          </c:cat>
          <c:val>
            <c:numRef>
              <c:f>'Base 2019'!$B$15:$H$15</c:f>
              <c:numCache>
                <c:formatCode>0</c:formatCode>
                <c:ptCount val="7"/>
                <c:pt idx="0">
                  <c:v>100</c:v>
                </c:pt>
                <c:pt idx="1">
                  <c:v>90.88530412439988</c:v>
                </c:pt>
                <c:pt idx="2">
                  <c:v>71.612751145230106</c:v>
                </c:pt>
                <c:pt idx="3">
                  <c:v>96.703465941681671</c:v>
                </c:pt>
                <c:pt idx="4">
                  <c:v>97.088168967603536</c:v>
                </c:pt>
                <c:pt idx="5">
                  <c:v>97.951393526994437</c:v>
                </c:pt>
                <c:pt idx="6">
                  <c:v>99.207964358396126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26-4ACB-80EF-55051C9B5E06}"/>
            </c:ext>
          </c:extLst>
        </c:ser>
        <c:ser>
          <c:idx val="2"/>
          <c:order val="2"/>
          <c:tx>
            <c:strRef>
              <c:f>'Base 2019'!$A$16</c:f>
              <c:strCache>
                <c:ptCount val="1"/>
                <c:pt idx="0">
                  <c:v>Valore Aggiunto Nazionale (2022T1)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'Base 2019'!$B$13:$H$13</c:f>
              <c:strCache>
                <c:ptCount val="7"/>
                <c:pt idx="0">
                  <c:v>2019T4</c:v>
                </c:pt>
                <c:pt idx="1">
                  <c:v>2020T1</c:v>
                </c:pt>
                <c:pt idx="2">
                  <c:v>2020T2</c:v>
                </c:pt>
                <c:pt idx="3">
                  <c:v>2020T3</c:v>
                </c:pt>
                <c:pt idx="4">
                  <c:v>2020T4</c:v>
                </c:pt>
                <c:pt idx="5">
                  <c:v>2021T1</c:v>
                </c:pt>
                <c:pt idx="6">
                  <c:v>2021T2</c:v>
                </c:pt>
              </c:strCache>
            </c:strRef>
          </c:cat>
          <c:val>
            <c:numRef>
              <c:f>'Base 2019'!$B$16:$H$16</c:f>
              <c:numCache>
                <c:formatCode>0</c:formatCode>
                <c:ptCount val="7"/>
                <c:pt idx="0">
                  <c:v>99.881651795059625</c:v>
                </c:pt>
                <c:pt idx="1">
                  <c:v>94.512809672170803</c:v>
                </c:pt>
                <c:pt idx="2">
                  <c:v>82.087313958945373</c:v>
                </c:pt>
                <c:pt idx="3">
                  <c:v>95.547548361887721</c:v>
                </c:pt>
                <c:pt idx="4">
                  <c:v>93.871731683264528</c:v>
                </c:pt>
                <c:pt idx="5">
                  <c:v>94.19383415650708</c:v>
                </c:pt>
                <c:pt idx="6">
                  <c:v>96.565799457098151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26-4ACB-80EF-55051C9B5E06}"/>
            </c:ext>
          </c:extLst>
        </c:ser>
        <c:ser>
          <c:idx val="3"/>
          <c:order val="3"/>
          <c:tx>
            <c:strRef>
              <c:f>'Base 2019'!$A$17</c:f>
              <c:strCache>
                <c:ptCount val="1"/>
                <c:pt idx="0">
                  <c:v>Servizi (2022T1)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'Base 2019'!$B$13:$H$13</c:f>
              <c:strCache>
                <c:ptCount val="7"/>
                <c:pt idx="0">
                  <c:v>2019T4</c:v>
                </c:pt>
                <c:pt idx="1">
                  <c:v>2020T1</c:v>
                </c:pt>
                <c:pt idx="2">
                  <c:v>2020T2</c:v>
                </c:pt>
                <c:pt idx="3">
                  <c:v>2020T3</c:v>
                </c:pt>
                <c:pt idx="4">
                  <c:v>2020T4</c:v>
                </c:pt>
                <c:pt idx="5">
                  <c:v>2021T1</c:v>
                </c:pt>
                <c:pt idx="6">
                  <c:v>2021T2</c:v>
                </c:pt>
              </c:strCache>
            </c:strRef>
          </c:cat>
          <c:val>
            <c:numRef>
              <c:f>'Base 2019'!$B$17:$H$17</c:f>
              <c:numCache>
                <c:formatCode>0</c:formatCode>
                <c:ptCount val="7"/>
                <c:pt idx="0">
                  <c:v>100.28090594614547</c:v>
                </c:pt>
                <c:pt idx="1">
                  <c:v>95.341713202127735</c:v>
                </c:pt>
                <c:pt idx="2">
                  <c:v>84.389566296474456</c:v>
                </c:pt>
                <c:pt idx="3">
                  <c:v>94.766346670013036</c:v>
                </c:pt>
                <c:pt idx="4">
                  <c:v>92.626726343602513</c:v>
                </c:pt>
                <c:pt idx="5">
                  <c:v>92.270721351933588</c:v>
                </c:pt>
                <c:pt idx="6">
                  <c:v>94.978318309525307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E0-413F-A5FA-F2EE57262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168400"/>
        <c:axId val="1554181296"/>
      </c:lineChart>
      <c:catAx>
        <c:axId val="155416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54181296"/>
        <c:crosses val="autoZero"/>
        <c:auto val="1"/>
        <c:lblAlgn val="ctr"/>
        <c:lblOffset val="100"/>
        <c:noMultiLvlLbl val="0"/>
      </c:catAx>
      <c:valAx>
        <c:axId val="1554181296"/>
        <c:scaling>
          <c:orientation val="minMax"/>
          <c:min val="7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541684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6455208329391746"/>
          <c:y val="0.20658227795515627"/>
          <c:w val="0.32858279579076194"/>
          <c:h val="0.47830240093180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000" b="0" i="0" baseline="0" dirty="0" err="1">
                <a:effectLst/>
              </a:rPr>
              <a:t>Andamento</a:t>
            </a:r>
            <a:r>
              <a:rPr lang="en-US" sz="1000" b="0" i="0" baseline="0" dirty="0">
                <a:effectLst/>
              </a:rPr>
              <a:t> </a:t>
            </a:r>
            <a:r>
              <a:rPr lang="en-US" sz="1000" b="0" i="0" baseline="0" dirty="0" err="1">
                <a:effectLst/>
              </a:rPr>
              <a:t>Settori</a:t>
            </a:r>
            <a:r>
              <a:rPr lang="en-US" sz="1000" b="0" i="0" baseline="0" dirty="0">
                <a:effectLst/>
              </a:rPr>
              <a:t> </a:t>
            </a:r>
            <a:r>
              <a:rPr lang="en-US" sz="1000" b="0" i="0" baseline="0" dirty="0" err="1">
                <a:effectLst/>
              </a:rPr>
              <a:t>Terziario</a:t>
            </a:r>
            <a:endParaRPr lang="en-US" sz="1000" dirty="0">
              <a:effectLst/>
            </a:endParaRPr>
          </a:p>
          <a:p>
            <a:pPr>
              <a:defRPr sz="1000"/>
            </a:pPr>
            <a:r>
              <a:rPr lang="en-US" sz="1000" b="0" i="0" baseline="0" dirty="0">
                <a:effectLst/>
              </a:rPr>
              <a:t>(Base 2019T4=100) </a:t>
            </a:r>
            <a:endParaRPr lang="en-US" sz="1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'Base 2019'!$A$20</c:f>
              <c:strCache>
                <c:ptCount val="1"/>
                <c:pt idx="0">
                  <c:v>Servizi di Informazione e Comunicazione (2020T3)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'Base 2019'!$B$13:$H$13</c:f>
              <c:strCache>
                <c:ptCount val="7"/>
                <c:pt idx="0">
                  <c:v>2019T4</c:v>
                </c:pt>
                <c:pt idx="1">
                  <c:v>2020T1</c:v>
                </c:pt>
                <c:pt idx="2">
                  <c:v>2020T2</c:v>
                </c:pt>
                <c:pt idx="3">
                  <c:v>2020T3</c:v>
                </c:pt>
                <c:pt idx="4">
                  <c:v>2020T4</c:v>
                </c:pt>
                <c:pt idx="5">
                  <c:v>2021T1</c:v>
                </c:pt>
                <c:pt idx="6">
                  <c:v>2021T2</c:v>
                </c:pt>
              </c:strCache>
            </c:strRef>
          </c:cat>
          <c:val>
            <c:numRef>
              <c:f>'Base 2019'!$B$20:$H$20</c:f>
              <c:numCache>
                <c:formatCode>0</c:formatCode>
                <c:ptCount val="7"/>
                <c:pt idx="0">
                  <c:v>100</c:v>
                </c:pt>
                <c:pt idx="1">
                  <c:v>100.25244875290316</c:v>
                </c:pt>
                <c:pt idx="2">
                  <c:v>95.222323201723384</c:v>
                </c:pt>
                <c:pt idx="3">
                  <c:v>103.53024336059779</c:v>
                </c:pt>
                <c:pt idx="4">
                  <c:v>103.42185869601803</c:v>
                </c:pt>
                <c:pt idx="5">
                  <c:v>104.10044094382174</c:v>
                </c:pt>
                <c:pt idx="6">
                  <c:v>106.83563903194317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7B-4915-8E42-0E7F2D5ECA77}"/>
            </c:ext>
          </c:extLst>
        </c:ser>
        <c:ser>
          <c:idx val="1"/>
          <c:order val="1"/>
          <c:tx>
            <c:strRef>
              <c:f>'Base 2019'!$A$21</c:f>
              <c:strCache>
                <c:ptCount val="1"/>
                <c:pt idx="0">
                  <c:v>Attività Finanziarie (2021T3)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'Base 2019'!$B$13:$H$13</c:f>
              <c:strCache>
                <c:ptCount val="7"/>
                <c:pt idx="0">
                  <c:v>2019T4</c:v>
                </c:pt>
                <c:pt idx="1">
                  <c:v>2020T1</c:v>
                </c:pt>
                <c:pt idx="2">
                  <c:v>2020T2</c:v>
                </c:pt>
                <c:pt idx="3">
                  <c:v>2020T3</c:v>
                </c:pt>
                <c:pt idx="4">
                  <c:v>2020T4</c:v>
                </c:pt>
                <c:pt idx="5">
                  <c:v>2021T1</c:v>
                </c:pt>
                <c:pt idx="6">
                  <c:v>2021T2</c:v>
                </c:pt>
              </c:strCache>
            </c:strRef>
          </c:cat>
          <c:val>
            <c:numRef>
              <c:f>'Base 2019'!$B$21:$H$21</c:f>
              <c:numCache>
                <c:formatCode>0</c:formatCode>
                <c:ptCount val="7"/>
                <c:pt idx="0">
                  <c:v>100</c:v>
                </c:pt>
                <c:pt idx="1">
                  <c:v>98.389004484911098</c:v>
                </c:pt>
                <c:pt idx="2">
                  <c:v>95.876681841661863</c:v>
                </c:pt>
                <c:pt idx="3">
                  <c:v>97.775406852403449</c:v>
                </c:pt>
                <c:pt idx="4">
                  <c:v>96.634144221995854</c:v>
                </c:pt>
                <c:pt idx="5">
                  <c:v>98.062653580445968</c:v>
                </c:pt>
                <c:pt idx="6">
                  <c:v>97.956444706211755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7B-4915-8E42-0E7F2D5ECA77}"/>
            </c:ext>
          </c:extLst>
        </c:ser>
        <c:ser>
          <c:idx val="2"/>
          <c:order val="2"/>
          <c:tx>
            <c:strRef>
              <c:f>'Base 2019'!$A$22</c:f>
              <c:strCache>
                <c:ptCount val="1"/>
                <c:pt idx="0">
                  <c:v>PA, Istruzione e Sanità (2021T3)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'Base 2019'!$B$13:$H$13</c:f>
              <c:strCache>
                <c:ptCount val="7"/>
                <c:pt idx="0">
                  <c:v>2019T4</c:v>
                </c:pt>
                <c:pt idx="1">
                  <c:v>2020T1</c:v>
                </c:pt>
                <c:pt idx="2">
                  <c:v>2020T2</c:v>
                </c:pt>
                <c:pt idx="3">
                  <c:v>2020T3</c:v>
                </c:pt>
                <c:pt idx="4">
                  <c:v>2020T4</c:v>
                </c:pt>
                <c:pt idx="5">
                  <c:v>2021T1</c:v>
                </c:pt>
                <c:pt idx="6">
                  <c:v>2021T2</c:v>
                </c:pt>
              </c:strCache>
            </c:strRef>
          </c:cat>
          <c:val>
            <c:numRef>
              <c:f>'Base 2019'!$B$22:$H$22</c:f>
              <c:numCache>
                <c:formatCode>0</c:formatCode>
                <c:ptCount val="7"/>
                <c:pt idx="0">
                  <c:v>100</c:v>
                </c:pt>
                <c:pt idx="1">
                  <c:v>98.043653106612439</c:v>
                </c:pt>
                <c:pt idx="2">
                  <c:v>94.012269499158265</c:v>
                </c:pt>
                <c:pt idx="3">
                  <c:v>98.231375141239269</c:v>
                </c:pt>
                <c:pt idx="4">
                  <c:v>98.432122121893954</c:v>
                </c:pt>
                <c:pt idx="5">
                  <c:v>98.125059019286695</c:v>
                </c:pt>
                <c:pt idx="6">
                  <c:v>97.815228115648495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7B-4915-8E42-0E7F2D5ECA77}"/>
            </c:ext>
          </c:extLst>
        </c:ser>
        <c:ser>
          <c:idx val="3"/>
          <c:order val="3"/>
          <c:tx>
            <c:strRef>
              <c:f>'Base 2019'!$A$23</c:f>
              <c:strCache>
                <c:ptCount val="1"/>
                <c:pt idx="0">
                  <c:v>Attività Professionali ed Immobiliari (2021T3)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'Base 2019'!$B$13:$H$13</c:f>
              <c:strCache>
                <c:ptCount val="7"/>
                <c:pt idx="0">
                  <c:v>2019T4</c:v>
                </c:pt>
                <c:pt idx="1">
                  <c:v>2020T1</c:v>
                </c:pt>
                <c:pt idx="2">
                  <c:v>2020T2</c:v>
                </c:pt>
                <c:pt idx="3">
                  <c:v>2020T3</c:v>
                </c:pt>
                <c:pt idx="4">
                  <c:v>2020T4</c:v>
                </c:pt>
                <c:pt idx="5">
                  <c:v>2021T1</c:v>
                </c:pt>
                <c:pt idx="6">
                  <c:v>2021T2</c:v>
                </c:pt>
              </c:strCache>
            </c:strRef>
          </c:cat>
          <c:val>
            <c:numRef>
              <c:f>'Base 2019'!$B$23:$H$23</c:f>
              <c:numCache>
                <c:formatCode>0</c:formatCode>
                <c:ptCount val="7"/>
                <c:pt idx="0">
                  <c:v>100</c:v>
                </c:pt>
                <c:pt idx="1">
                  <c:v>96.954113967147521</c:v>
                </c:pt>
                <c:pt idx="2">
                  <c:v>87.285765491724774</c:v>
                </c:pt>
                <c:pt idx="3">
                  <c:v>95.254946010343616</c:v>
                </c:pt>
                <c:pt idx="4">
                  <c:v>94.450140053886159</c:v>
                </c:pt>
                <c:pt idx="5">
                  <c:v>95.201561020677403</c:v>
                </c:pt>
                <c:pt idx="6">
                  <c:v>96.12860770857462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7B-4915-8E42-0E7F2D5ECA77}"/>
            </c:ext>
          </c:extLst>
        </c:ser>
        <c:ser>
          <c:idx val="4"/>
          <c:order val="4"/>
          <c:tx>
            <c:strRef>
              <c:f>'Base 2019'!$A$24</c:f>
              <c:strCache>
                <c:ptCount val="1"/>
                <c:pt idx="0">
                  <c:v>Commercio, trasporto, alloggio e ristorazione (2022T3)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'Base 2019'!$B$13:$H$13</c:f>
              <c:strCache>
                <c:ptCount val="7"/>
                <c:pt idx="0">
                  <c:v>2019T4</c:v>
                </c:pt>
                <c:pt idx="1">
                  <c:v>2020T1</c:v>
                </c:pt>
                <c:pt idx="2">
                  <c:v>2020T2</c:v>
                </c:pt>
                <c:pt idx="3">
                  <c:v>2020T3</c:v>
                </c:pt>
                <c:pt idx="4">
                  <c:v>2020T4</c:v>
                </c:pt>
                <c:pt idx="5">
                  <c:v>2021T1</c:v>
                </c:pt>
                <c:pt idx="6">
                  <c:v>2021T2</c:v>
                </c:pt>
              </c:strCache>
            </c:strRef>
          </c:cat>
          <c:val>
            <c:numRef>
              <c:f>'Base 2019'!$B$24:$H$24</c:f>
              <c:numCache>
                <c:formatCode>0</c:formatCode>
                <c:ptCount val="7"/>
                <c:pt idx="0">
                  <c:v>100</c:v>
                </c:pt>
                <c:pt idx="1">
                  <c:v>90.724426088259989</c:v>
                </c:pt>
                <c:pt idx="2">
                  <c:v>70.367666683322099</c:v>
                </c:pt>
                <c:pt idx="3">
                  <c:v>90.600729020550773</c:v>
                </c:pt>
                <c:pt idx="4">
                  <c:v>85.529149244472933</c:v>
                </c:pt>
                <c:pt idx="5">
                  <c:v>83.606543392078265</c:v>
                </c:pt>
                <c:pt idx="6">
                  <c:v>90.559781025722899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7B-4915-8E42-0E7F2D5ECA77}"/>
            </c:ext>
          </c:extLst>
        </c:ser>
        <c:ser>
          <c:idx val="5"/>
          <c:order val="5"/>
          <c:tx>
            <c:strRef>
              <c:f>'Base 2019'!$A$25</c:f>
              <c:strCache>
                <c:ptCount val="1"/>
                <c:pt idx="0">
                  <c:v>Attività Artistiche e di Intrattenimento (2022T4)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'Base 2019'!$B$13:$H$13</c:f>
              <c:strCache>
                <c:ptCount val="7"/>
                <c:pt idx="0">
                  <c:v>2019T4</c:v>
                </c:pt>
                <c:pt idx="1">
                  <c:v>2020T1</c:v>
                </c:pt>
                <c:pt idx="2">
                  <c:v>2020T2</c:v>
                </c:pt>
                <c:pt idx="3">
                  <c:v>2020T3</c:v>
                </c:pt>
                <c:pt idx="4">
                  <c:v>2020T4</c:v>
                </c:pt>
                <c:pt idx="5">
                  <c:v>2021T1</c:v>
                </c:pt>
                <c:pt idx="6">
                  <c:v>2021T2</c:v>
                </c:pt>
              </c:strCache>
            </c:strRef>
          </c:cat>
          <c:val>
            <c:numRef>
              <c:f>'Base 2019'!$B$25:$H$25</c:f>
              <c:numCache>
                <c:formatCode>0</c:formatCode>
                <c:ptCount val="7"/>
                <c:pt idx="0">
                  <c:v>100</c:v>
                </c:pt>
                <c:pt idx="1">
                  <c:v>91.178464581376687</c:v>
                </c:pt>
                <c:pt idx="2">
                  <c:v>79.202249077915369</c:v>
                </c:pt>
                <c:pt idx="3">
                  <c:v>88.304919235960355</c:v>
                </c:pt>
                <c:pt idx="4">
                  <c:v>81.171436212891138</c:v>
                </c:pt>
                <c:pt idx="5">
                  <c:v>79.466590370513188</c:v>
                </c:pt>
                <c:pt idx="6">
                  <c:v>85.62356555975046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7B-4915-8E42-0E7F2D5EC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870768"/>
        <c:axId val="1443871600"/>
      </c:lineChart>
      <c:catAx>
        <c:axId val="144387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3871600"/>
        <c:crosses val="autoZero"/>
        <c:auto val="1"/>
        <c:lblAlgn val="ctr"/>
        <c:lblOffset val="100"/>
        <c:noMultiLvlLbl val="0"/>
      </c:catAx>
      <c:valAx>
        <c:axId val="1443871600"/>
        <c:scaling>
          <c:orientation val="minMax"/>
          <c:min val="65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387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04172027169171"/>
          <c:y val="0.14762616041068724"/>
          <c:w val="0.32209442793824183"/>
          <c:h val="0.75495592860893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200" b="1" dirty="0" err="1"/>
              <a:t>Clima</a:t>
            </a:r>
            <a:r>
              <a:rPr lang="en-US" sz="1200" b="1" dirty="0"/>
              <a:t> di Fiducia </a:t>
            </a:r>
            <a:r>
              <a:rPr lang="en-US" sz="1200" b="1" dirty="0" err="1"/>
              <a:t>Imprese</a:t>
            </a:r>
            <a:r>
              <a:rPr lang="en-US" sz="1200" b="1" baseline="0" dirty="0"/>
              <a:t> – Set 2019 = 100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Elaborazioni!$A$10</c:f>
              <c:strCache>
                <c:ptCount val="1"/>
                <c:pt idx="0">
                  <c:v>totale manifattura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Elaborazioni!$B$9:$X$9</c:f>
              <c:strCache>
                <c:ptCount val="23"/>
                <c:pt idx="0">
                  <c:v>Set-2019</c:v>
                </c:pt>
                <c:pt idx="1">
                  <c:v>Ott-2019</c:v>
                </c:pt>
                <c:pt idx="2">
                  <c:v>Nov-2019</c:v>
                </c:pt>
                <c:pt idx="3">
                  <c:v>Dic-2019</c:v>
                </c:pt>
                <c:pt idx="4">
                  <c:v>Gen-2020</c:v>
                </c:pt>
                <c:pt idx="5">
                  <c:v>Feb-2020</c:v>
                </c:pt>
                <c:pt idx="6">
                  <c:v>Mar-2020</c:v>
                </c:pt>
                <c:pt idx="7">
                  <c:v>Mag-2020</c:v>
                </c:pt>
                <c:pt idx="8">
                  <c:v>Giu-2020</c:v>
                </c:pt>
                <c:pt idx="9">
                  <c:v>Lug-2020</c:v>
                </c:pt>
                <c:pt idx="10">
                  <c:v>Ago-2020</c:v>
                </c:pt>
                <c:pt idx="11">
                  <c:v>Set-2020</c:v>
                </c:pt>
                <c:pt idx="12">
                  <c:v>Ott-2020</c:v>
                </c:pt>
                <c:pt idx="13">
                  <c:v>Nov-2020</c:v>
                </c:pt>
                <c:pt idx="14">
                  <c:v>Dic-2020</c:v>
                </c:pt>
                <c:pt idx="15">
                  <c:v>Gen-2021</c:v>
                </c:pt>
                <c:pt idx="16">
                  <c:v>Feb-2021</c:v>
                </c:pt>
                <c:pt idx="17">
                  <c:v>Mar-2021</c:v>
                </c:pt>
                <c:pt idx="18">
                  <c:v>Apr-2021</c:v>
                </c:pt>
                <c:pt idx="19">
                  <c:v>Mag-2021</c:v>
                </c:pt>
                <c:pt idx="20">
                  <c:v>Giu-2021</c:v>
                </c:pt>
                <c:pt idx="21">
                  <c:v>Lug-2021</c:v>
                </c:pt>
                <c:pt idx="22">
                  <c:v>Ago-2021</c:v>
                </c:pt>
              </c:strCache>
            </c:strRef>
          </c:cat>
          <c:val>
            <c:numRef>
              <c:f>Elaborazioni!$B$10:$X$10</c:f>
              <c:numCache>
                <c:formatCode>General</c:formatCode>
                <c:ptCount val="23"/>
                <c:pt idx="0">
                  <c:v>100</c:v>
                </c:pt>
                <c:pt idx="1">
                  <c:v>100.20325203252031</c:v>
                </c:pt>
                <c:pt idx="2">
                  <c:v>101.32113821138211</c:v>
                </c:pt>
                <c:pt idx="3">
                  <c:v>100</c:v>
                </c:pt>
                <c:pt idx="4">
                  <c:v>101.11788617886178</c:v>
                </c:pt>
                <c:pt idx="5">
                  <c:v>101.01626016260163</c:v>
                </c:pt>
                <c:pt idx="6">
                  <c:v>88.109756097560975</c:v>
                </c:pt>
                <c:pt idx="7">
                  <c:v>72.865853658536579</c:v>
                </c:pt>
                <c:pt idx="8">
                  <c:v>81.097560975609753</c:v>
                </c:pt>
                <c:pt idx="9">
                  <c:v>86.077235772357724</c:v>
                </c:pt>
                <c:pt idx="10">
                  <c:v>88.211382113821131</c:v>
                </c:pt>
                <c:pt idx="11">
                  <c:v>93.699186991869922</c:v>
                </c:pt>
                <c:pt idx="12">
                  <c:v>97.459349593495929</c:v>
                </c:pt>
                <c:pt idx="13">
                  <c:v>93.089430894308933</c:v>
                </c:pt>
                <c:pt idx="14">
                  <c:v>98.882113821138205</c:v>
                </c:pt>
                <c:pt idx="15">
                  <c:v>98.475609756097555</c:v>
                </c:pt>
                <c:pt idx="16">
                  <c:v>102.33739837398373</c:v>
                </c:pt>
                <c:pt idx="17">
                  <c:v>104.47154471544715</c:v>
                </c:pt>
                <c:pt idx="18">
                  <c:v>108.23170731707316</c:v>
                </c:pt>
                <c:pt idx="19">
                  <c:v>112.39837398373983</c:v>
                </c:pt>
                <c:pt idx="20">
                  <c:v>116.26016260162601</c:v>
                </c:pt>
                <c:pt idx="21">
                  <c:v>117.07317073170731</c:v>
                </c:pt>
                <c:pt idx="22">
                  <c:v>115.2439024390244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EC-40D7-A06A-72195AC0AB18}"/>
            </c:ext>
          </c:extLst>
        </c:ser>
        <c:ser>
          <c:idx val="1"/>
          <c:order val="1"/>
          <c:tx>
            <c:strRef>
              <c:f>Elaborazioni!$A$11</c:f>
              <c:strCache>
                <c:ptCount val="1"/>
                <c:pt idx="0">
                  <c:v>totale servizi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Elaborazioni!$B$9:$X$9</c:f>
              <c:strCache>
                <c:ptCount val="23"/>
                <c:pt idx="0">
                  <c:v>Set-2019</c:v>
                </c:pt>
                <c:pt idx="1">
                  <c:v>Ott-2019</c:v>
                </c:pt>
                <c:pt idx="2">
                  <c:v>Nov-2019</c:v>
                </c:pt>
                <c:pt idx="3">
                  <c:v>Dic-2019</c:v>
                </c:pt>
                <c:pt idx="4">
                  <c:v>Gen-2020</c:v>
                </c:pt>
                <c:pt idx="5">
                  <c:v>Feb-2020</c:v>
                </c:pt>
                <c:pt idx="6">
                  <c:v>Mar-2020</c:v>
                </c:pt>
                <c:pt idx="7">
                  <c:v>Mag-2020</c:v>
                </c:pt>
                <c:pt idx="8">
                  <c:v>Giu-2020</c:v>
                </c:pt>
                <c:pt idx="9">
                  <c:v>Lug-2020</c:v>
                </c:pt>
                <c:pt idx="10">
                  <c:v>Ago-2020</c:v>
                </c:pt>
                <c:pt idx="11">
                  <c:v>Set-2020</c:v>
                </c:pt>
                <c:pt idx="12">
                  <c:v>Ott-2020</c:v>
                </c:pt>
                <c:pt idx="13">
                  <c:v>Nov-2020</c:v>
                </c:pt>
                <c:pt idx="14">
                  <c:v>Dic-2020</c:v>
                </c:pt>
                <c:pt idx="15">
                  <c:v>Gen-2021</c:v>
                </c:pt>
                <c:pt idx="16">
                  <c:v>Feb-2021</c:v>
                </c:pt>
                <c:pt idx="17">
                  <c:v>Mar-2021</c:v>
                </c:pt>
                <c:pt idx="18">
                  <c:v>Apr-2021</c:v>
                </c:pt>
                <c:pt idx="19">
                  <c:v>Mag-2021</c:v>
                </c:pt>
                <c:pt idx="20">
                  <c:v>Giu-2021</c:v>
                </c:pt>
                <c:pt idx="21">
                  <c:v>Lug-2021</c:v>
                </c:pt>
                <c:pt idx="22">
                  <c:v>Ago-2021</c:v>
                </c:pt>
              </c:strCache>
            </c:strRef>
          </c:cat>
          <c:val>
            <c:numRef>
              <c:f>Elaborazioni!$B$11:$X$11</c:f>
              <c:numCache>
                <c:formatCode>General</c:formatCode>
                <c:ptCount val="23"/>
                <c:pt idx="0">
                  <c:v>100</c:v>
                </c:pt>
                <c:pt idx="1">
                  <c:v>100.20345879959308</c:v>
                </c:pt>
                <c:pt idx="2">
                  <c:v>100.30518819938962</c:v>
                </c:pt>
                <c:pt idx="3">
                  <c:v>99.491353001017288</c:v>
                </c:pt>
                <c:pt idx="4">
                  <c:v>98.779247202441496</c:v>
                </c:pt>
                <c:pt idx="5">
                  <c:v>99.796541200406921</c:v>
                </c:pt>
                <c:pt idx="6">
                  <c:v>76.805696846388599</c:v>
                </c:pt>
                <c:pt idx="7">
                  <c:v>43.234994913530009</c:v>
                </c:pt>
                <c:pt idx="8">
                  <c:v>54.62868769074263</c:v>
                </c:pt>
                <c:pt idx="9">
                  <c:v>68.158697863682605</c:v>
                </c:pt>
                <c:pt idx="10">
                  <c:v>77.212614445574786</c:v>
                </c:pt>
                <c:pt idx="11">
                  <c:v>90.233977619532055</c:v>
                </c:pt>
                <c:pt idx="12">
                  <c:v>88.708036622583933</c:v>
                </c:pt>
                <c:pt idx="13">
                  <c:v>74.36419125127162</c:v>
                </c:pt>
                <c:pt idx="14">
                  <c:v>75.48321464903357</c:v>
                </c:pt>
                <c:pt idx="15">
                  <c:v>81.790437436419126</c:v>
                </c:pt>
                <c:pt idx="16">
                  <c:v>86.876907426246191</c:v>
                </c:pt>
                <c:pt idx="17">
                  <c:v>86.978636826042731</c:v>
                </c:pt>
                <c:pt idx="18">
                  <c:v>90.640895218718214</c:v>
                </c:pt>
                <c:pt idx="19">
                  <c:v>104.88301119023397</c:v>
                </c:pt>
                <c:pt idx="20">
                  <c:v>111.29196337741608</c:v>
                </c:pt>
                <c:pt idx="21">
                  <c:v>116.27670396744659</c:v>
                </c:pt>
                <c:pt idx="22">
                  <c:v>115.15768056968464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EC-40D7-A06A-72195AC0A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406688"/>
        <c:axId val="693407520"/>
      </c:lineChart>
      <c:catAx>
        <c:axId val="6934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93407520"/>
        <c:crosses val="autoZero"/>
        <c:auto val="1"/>
        <c:lblAlgn val="ctr"/>
        <c:lblOffset val="100"/>
        <c:noMultiLvlLbl val="0"/>
      </c:catAx>
      <c:valAx>
        <c:axId val="693407520"/>
        <c:scaling>
          <c:orientation val="minMax"/>
          <c:max val="130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9340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Elaborazioni!$A$13</c:f>
              <c:strCache>
                <c:ptCount val="1"/>
                <c:pt idx="0">
                  <c:v>trasporto e magazzinaggio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Elaborazioni!$B$12:$AF$12</c:f>
              <c:strCache>
                <c:ptCount val="31"/>
                <c:pt idx="0">
                  <c:v>Set-2019</c:v>
                </c:pt>
                <c:pt idx="1">
                  <c:v>Ott-2019</c:v>
                </c:pt>
                <c:pt idx="2">
                  <c:v>Nov-2019</c:v>
                </c:pt>
                <c:pt idx="3">
                  <c:v>Dic-2019</c:v>
                </c:pt>
                <c:pt idx="4">
                  <c:v>Gen-2020</c:v>
                </c:pt>
                <c:pt idx="5">
                  <c:v>Feb-2020</c:v>
                </c:pt>
                <c:pt idx="6">
                  <c:v>Mar-2020</c:v>
                </c:pt>
                <c:pt idx="7">
                  <c:v>Mag-2020</c:v>
                </c:pt>
                <c:pt idx="8">
                  <c:v>Giu-2020</c:v>
                </c:pt>
                <c:pt idx="9">
                  <c:v>Lug-2020</c:v>
                </c:pt>
                <c:pt idx="10">
                  <c:v>Ago-2020</c:v>
                </c:pt>
                <c:pt idx="11">
                  <c:v>Set-2020</c:v>
                </c:pt>
                <c:pt idx="12">
                  <c:v>Ott-2020</c:v>
                </c:pt>
                <c:pt idx="13">
                  <c:v>Nov-2020</c:v>
                </c:pt>
                <c:pt idx="14">
                  <c:v>Dic-2020</c:v>
                </c:pt>
                <c:pt idx="15">
                  <c:v>Gen-2021</c:v>
                </c:pt>
                <c:pt idx="16">
                  <c:v>Feb-2021</c:v>
                </c:pt>
                <c:pt idx="17">
                  <c:v>Mar-2021</c:v>
                </c:pt>
                <c:pt idx="18">
                  <c:v>Apr-2021</c:v>
                </c:pt>
                <c:pt idx="19">
                  <c:v>Mag-2021</c:v>
                </c:pt>
                <c:pt idx="20">
                  <c:v>Giu-2021</c:v>
                </c:pt>
                <c:pt idx="21">
                  <c:v>Lug-2021</c:v>
                </c:pt>
                <c:pt idx="22">
                  <c:v>Ago-2021</c:v>
                </c:pt>
                <c:pt idx="23">
                  <c:v>Gen-2021</c:v>
                </c:pt>
                <c:pt idx="24">
                  <c:v>Feb-2021</c:v>
                </c:pt>
                <c:pt idx="25">
                  <c:v>Mar-2021</c:v>
                </c:pt>
                <c:pt idx="26">
                  <c:v>Apr-2021</c:v>
                </c:pt>
                <c:pt idx="27">
                  <c:v>Mag-2021</c:v>
                </c:pt>
                <c:pt idx="28">
                  <c:v>Giu-2021</c:v>
                </c:pt>
                <c:pt idx="29">
                  <c:v>Lug-2021</c:v>
                </c:pt>
                <c:pt idx="30">
                  <c:v>Ago-2021</c:v>
                </c:pt>
              </c:strCache>
            </c:strRef>
          </c:cat>
          <c:val>
            <c:numRef>
              <c:f>Elaborazioni!$B$13:$X$13</c:f>
              <c:numCache>
                <c:formatCode>General</c:formatCode>
                <c:ptCount val="23"/>
                <c:pt idx="0">
                  <c:v>100</c:v>
                </c:pt>
                <c:pt idx="1">
                  <c:v>94.594594594594597</c:v>
                </c:pt>
                <c:pt idx="2">
                  <c:v>99.420849420849422</c:v>
                </c:pt>
                <c:pt idx="3">
                  <c:v>101.54440154440155</c:v>
                </c:pt>
                <c:pt idx="4">
                  <c:v>106.46718146718148</c:v>
                </c:pt>
                <c:pt idx="5">
                  <c:v>98.455598455598462</c:v>
                </c:pt>
                <c:pt idx="6">
                  <c:v>68.532818532818538</c:v>
                </c:pt>
                <c:pt idx="7">
                  <c:v>32.722007722007731</c:v>
                </c:pt>
                <c:pt idx="8">
                  <c:v>45.173745173745175</c:v>
                </c:pt>
                <c:pt idx="9">
                  <c:v>67.374517374517382</c:v>
                </c:pt>
                <c:pt idx="10">
                  <c:v>78.571428571428584</c:v>
                </c:pt>
                <c:pt idx="11">
                  <c:v>98.16602316602318</c:v>
                </c:pt>
                <c:pt idx="12">
                  <c:v>97.200772200772207</c:v>
                </c:pt>
                <c:pt idx="13">
                  <c:v>84.16988416988417</c:v>
                </c:pt>
                <c:pt idx="14">
                  <c:v>82.046332046332054</c:v>
                </c:pt>
                <c:pt idx="15">
                  <c:v>83.204633204633211</c:v>
                </c:pt>
                <c:pt idx="16">
                  <c:v>92.664092664092664</c:v>
                </c:pt>
                <c:pt idx="17">
                  <c:v>87.548262548262556</c:v>
                </c:pt>
                <c:pt idx="18">
                  <c:v>101.06177606177607</c:v>
                </c:pt>
                <c:pt idx="19">
                  <c:v>116.11969111969113</c:v>
                </c:pt>
                <c:pt idx="20">
                  <c:v>124.22779922779922</c:v>
                </c:pt>
                <c:pt idx="21">
                  <c:v>130.5019305019305</c:v>
                </c:pt>
                <c:pt idx="22">
                  <c:v>126.93050193050193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53-4FA9-BB6E-F52EDDCA4895}"/>
            </c:ext>
          </c:extLst>
        </c:ser>
        <c:ser>
          <c:idx val="1"/>
          <c:order val="1"/>
          <c:tx>
            <c:strRef>
              <c:f>Elaborazioni!$A$14</c:f>
              <c:strCache>
                <c:ptCount val="1"/>
                <c:pt idx="0">
                  <c:v>servizi turistici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Elaborazioni!$B$12:$AF$12</c:f>
              <c:strCache>
                <c:ptCount val="31"/>
                <c:pt idx="0">
                  <c:v>Set-2019</c:v>
                </c:pt>
                <c:pt idx="1">
                  <c:v>Ott-2019</c:v>
                </c:pt>
                <c:pt idx="2">
                  <c:v>Nov-2019</c:v>
                </c:pt>
                <c:pt idx="3">
                  <c:v>Dic-2019</c:v>
                </c:pt>
                <c:pt idx="4">
                  <c:v>Gen-2020</c:v>
                </c:pt>
                <c:pt idx="5">
                  <c:v>Feb-2020</c:v>
                </c:pt>
                <c:pt idx="6">
                  <c:v>Mar-2020</c:v>
                </c:pt>
                <c:pt idx="7">
                  <c:v>Mag-2020</c:v>
                </c:pt>
                <c:pt idx="8">
                  <c:v>Giu-2020</c:v>
                </c:pt>
                <c:pt idx="9">
                  <c:v>Lug-2020</c:v>
                </c:pt>
                <c:pt idx="10">
                  <c:v>Ago-2020</c:v>
                </c:pt>
                <c:pt idx="11">
                  <c:v>Set-2020</c:v>
                </c:pt>
                <c:pt idx="12">
                  <c:v>Ott-2020</c:v>
                </c:pt>
                <c:pt idx="13">
                  <c:v>Nov-2020</c:v>
                </c:pt>
                <c:pt idx="14">
                  <c:v>Dic-2020</c:v>
                </c:pt>
                <c:pt idx="15">
                  <c:v>Gen-2021</c:v>
                </c:pt>
                <c:pt idx="16">
                  <c:v>Feb-2021</c:v>
                </c:pt>
                <c:pt idx="17">
                  <c:v>Mar-2021</c:v>
                </c:pt>
                <c:pt idx="18">
                  <c:v>Apr-2021</c:v>
                </c:pt>
                <c:pt idx="19">
                  <c:v>Mag-2021</c:v>
                </c:pt>
                <c:pt idx="20">
                  <c:v>Giu-2021</c:v>
                </c:pt>
                <c:pt idx="21">
                  <c:v>Lug-2021</c:v>
                </c:pt>
                <c:pt idx="22">
                  <c:v>Ago-2021</c:v>
                </c:pt>
                <c:pt idx="23">
                  <c:v>Gen-2021</c:v>
                </c:pt>
                <c:pt idx="24">
                  <c:v>Feb-2021</c:v>
                </c:pt>
                <c:pt idx="25">
                  <c:v>Mar-2021</c:v>
                </c:pt>
                <c:pt idx="26">
                  <c:v>Apr-2021</c:v>
                </c:pt>
                <c:pt idx="27">
                  <c:v>Mag-2021</c:v>
                </c:pt>
                <c:pt idx="28">
                  <c:v>Giu-2021</c:v>
                </c:pt>
                <c:pt idx="29">
                  <c:v>Lug-2021</c:v>
                </c:pt>
                <c:pt idx="30">
                  <c:v>Ago-2021</c:v>
                </c:pt>
              </c:strCache>
            </c:strRef>
          </c:cat>
          <c:val>
            <c:numRef>
              <c:f>Elaborazioni!$B$14:$X$14</c:f>
              <c:numCache>
                <c:formatCode>General</c:formatCode>
                <c:ptCount val="23"/>
                <c:pt idx="0">
                  <c:v>100</c:v>
                </c:pt>
                <c:pt idx="1">
                  <c:v>105.09803921568627</c:v>
                </c:pt>
                <c:pt idx="2">
                  <c:v>93.921568627450981</c:v>
                </c:pt>
                <c:pt idx="3">
                  <c:v>87.64705882352942</c:v>
                </c:pt>
                <c:pt idx="4">
                  <c:v>85.882352941176464</c:v>
                </c:pt>
                <c:pt idx="5">
                  <c:v>92.254901960784309</c:v>
                </c:pt>
                <c:pt idx="6">
                  <c:v>53.431372549019606</c:v>
                </c:pt>
                <c:pt idx="7">
                  <c:v>13.235294117647058</c:v>
                </c:pt>
                <c:pt idx="8">
                  <c:v>45.196078431372555</c:v>
                </c:pt>
                <c:pt idx="9">
                  <c:v>50.686274509803923</c:v>
                </c:pt>
                <c:pt idx="10">
                  <c:v>65.294117647058812</c:v>
                </c:pt>
                <c:pt idx="11">
                  <c:v>82.54901960784315</c:v>
                </c:pt>
                <c:pt idx="12">
                  <c:v>63.137254901960787</c:v>
                </c:pt>
                <c:pt idx="13">
                  <c:v>26.078431372549019</c:v>
                </c:pt>
                <c:pt idx="14">
                  <c:v>27.64705882352942</c:v>
                </c:pt>
                <c:pt idx="15">
                  <c:v>40.588235294117645</c:v>
                </c:pt>
                <c:pt idx="16">
                  <c:v>58.333333333333329</c:v>
                </c:pt>
                <c:pt idx="17">
                  <c:v>57.254901960784309</c:v>
                </c:pt>
                <c:pt idx="18">
                  <c:v>61.078431372549019</c:v>
                </c:pt>
                <c:pt idx="19">
                  <c:v>100.88235294117648</c:v>
                </c:pt>
                <c:pt idx="20">
                  <c:v>120</c:v>
                </c:pt>
                <c:pt idx="21">
                  <c:v>123.23529411764706</c:v>
                </c:pt>
                <c:pt idx="22">
                  <c:v>121.27450980392157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53-4FA9-BB6E-F52EDDCA4895}"/>
            </c:ext>
          </c:extLst>
        </c:ser>
        <c:ser>
          <c:idx val="2"/>
          <c:order val="2"/>
          <c:tx>
            <c:strRef>
              <c:f>Elaborazioni!$A$15</c:f>
              <c:strCache>
                <c:ptCount val="1"/>
                <c:pt idx="0">
                  <c:v>servizi di informazione e comunicazione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Elaborazioni!$B$12:$AF$12</c:f>
              <c:strCache>
                <c:ptCount val="31"/>
                <c:pt idx="0">
                  <c:v>Set-2019</c:v>
                </c:pt>
                <c:pt idx="1">
                  <c:v>Ott-2019</c:v>
                </c:pt>
                <c:pt idx="2">
                  <c:v>Nov-2019</c:v>
                </c:pt>
                <c:pt idx="3">
                  <c:v>Dic-2019</c:v>
                </c:pt>
                <c:pt idx="4">
                  <c:v>Gen-2020</c:v>
                </c:pt>
                <c:pt idx="5">
                  <c:v>Feb-2020</c:v>
                </c:pt>
                <c:pt idx="6">
                  <c:v>Mar-2020</c:v>
                </c:pt>
                <c:pt idx="7">
                  <c:v>Mag-2020</c:v>
                </c:pt>
                <c:pt idx="8">
                  <c:v>Giu-2020</c:v>
                </c:pt>
                <c:pt idx="9">
                  <c:v>Lug-2020</c:v>
                </c:pt>
                <c:pt idx="10">
                  <c:v>Ago-2020</c:v>
                </c:pt>
                <c:pt idx="11">
                  <c:v>Set-2020</c:v>
                </c:pt>
                <c:pt idx="12">
                  <c:v>Ott-2020</c:v>
                </c:pt>
                <c:pt idx="13">
                  <c:v>Nov-2020</c:v>
                </c:pt>
                <c:pt idx="14">
                  <c:v>Dic-2020</c:v>
                </c:pt>
                <c:pt idx="15">
                  <c:v>Gen-2021</c:v>
                </c:pt>
                <c:pt idx="16">
                  <c:v>Feb-2021</c:v>
                </c:pt>
                <c:pt idx="17">
                  <c:v>Mar-2021</c:v>
                </c:pt>
                <c:pt idx="18">
                  <c:v>Apr-2021</c:v>
                </c:pt>
                <c:pt idx="19">
                  <c:v>Mag-2021</c:v>
                </c:pt>
                <c:pt idx="20">
                  <c:v>Giu-2021</c:v>
                </c:pt>
                <c:pt idx="21">
                  <c:v>Lug-2021</c:v>
                </c:pt>
                <c:pt idx="22">
                  <c:v>Ago-2021</c:v>
                </c:pt>
                <c:pt idx="23">
                  <c:v>Gen-2021</c:v>
                </c:pt>
                <c:pt idx="24">
                  <c:v>Feb-2021</c:v>
                </c:pt>
                <c:pt idx="25">
                  <c:v>Mar-2021</c:v>
                </c:pt>
                <c:pt idx="26">
                  <c:v>Apr-2021</c:v>
                </c:pt>
                <c:pt idx="27">
                  <c:v>Mag-2021</c:v>
                </c:pt>
                <c:pt idx="28">
                  <c:v>Giu-2021</c:v>
                </c:pt>
                <c:pt idx="29">
                  <c:v>Lug-2021</c:v>
                </c:pt>
                <c:pt idx="30">
                  <c:v>Ago-2021</c:v>
                </c:pt>
              </c:strCache>
            </c:strRef>
          </c:cat>
          <c:val>
            <c:numRef>
              <c:f>Elaborazioni!$B$15:$X$15</c:f>
              <c:numCache>
                <c:formatCode>General</c:formatCode>
                <c:ptCount val="23"/>
                <c:pt idx="0">
                  <c:v>100</c:v>
                </c:pt>
                <c:pt idx="1">
                  <c:v>99.12109375</c:v>
                </c:pt>
                <c:pt idx="2">
                  <c:v>98.53515625</c:v>
                </c:pt>
                <c:pt idx="3">
                  <c:v>97.0703125</c:v>
                </c:pt>
                <c:pt idx="4">
                  <c:v>94.23828125</c:v>
                </c:pt>
                <c:pt idx="5">
                  <c:v>100.87890624999999</c:v>
                </c:pt>
                <c:pt idx="6">
                  <c:v>88.8671875</c:v>
                </c:pt>
                <c:pt idx="7">
                  <c:v>64.550781249999986</c:v>
                </c:pt>
                <c:pt idx="8">
                  <c:v>71.97265625</c:v>
                </c:pt>
                <c:pt idx="9">
                  <c:v>80.95703125</c:v>
                </c:pt>
                <c:pt idx="10">
                  <c:v>81.54296875</c:v>
                </c:pt>
                <c:pt idx="11">
                  <c:v>90.8203125</c:v>
                </c:pt>
                <c:pt idx="12">
                  <c:v>89.84375</c:v>
                </c:pt>
                <c:pt idx="13">
                  <c:v>85.15625</c:v>
                </c:pt>
                <c:pt idx="14">
                  <c:v>85.058593749999986</c:v>
                </c:pt>
                <c:pt idx="15">
                  <c:v>95.1171875</c:v>
                </c:pt>
                <c:pt idx="16">
                  <c:v>89.453124999999986</c:v>
                </c:pt>
                <c:pt idx="17">
                  <c:v>86.9140625</c:v>
                </c:pt>
                <c:pt idx="18">
                  <c:v>87.695312499999986</c:v>
                </c:pt>
                <c:pt idx="19">
                  <c:v>92.1875</c:v>
                </c:pt>
                <c:pt idx="20">
                  <c:v>89.160156249999986</c:v>
                </c:pt>
                <c:pt idx="21">
                  <c:v>98.33984375</c:v>
                </c:pt>
                <c:pt idx="22">
                  <c:v>98.242187499999986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53-4FA9-BB6E-F52EDDCA4895}"/>
            </c:ext>
          </c:extLst>
        </c:ser>
        <c:ser>
          <c:idx val="3"/>
          <c:order val="3"/>
          <c:tx>
            <c:strRef>
              <c:f>Elaborazioni!$A$16</c:f>
              <c:strCache>
                <c:ptCount val="1"/>
                <c:pt idx="0">
                  <c:v>servizi alle imprese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Elaborazioni!$B$12:$AF$12</c:f>
              <c:strCache>
                <c:ptCount val="31"/>
                <c:pt idx="0">
                  <c:v>Set-2019</c:v>
                </c:pt>
                <c:pt idx="1">
                  <c:v>Ott-2019</c:v>
                </c:pt>
                <c:pt idx="2">
                  <c:v>Nov-2019</c:v>
                </c:pt>
                <c:pt idx="3">
                  <c:v>Dic-2019</c:v>
                </c:pt>
                <c:pt idx="4">
                  <c:v>Gen-2020</c:v>
                </c:pt>
                <c:pt idx="5">
                  <c:v>Feb-2020</c:v>
                </c:pt>
                <c:pt idx="6">
                  <c:v>Mar-2020</c:v>
                </c:pt>
                <c:pt idx="7">
                  <c:v>Mag-2020</c:v>
                </c:pt>
                <c:pt idx="8">
                  <c:v>Giu-2020</c:v>
                </c:pt>
                <c:pt idx="9">
                  <c:v>Lug-2020</c:v>
                </c:pt>
                <c:pt idx="10">
                  <c:v>Ago-2020</c:v>
                </c:pt>
                <c:pt idx="11">
                  <c:v>Set-2020</c:v>
                </c:pt>
                <c:pt idx="12">
                  <c:v>Ott-2020</c:v>
                </c:pt>
                <c:pt idx="13">
                  <c:v>Nov-2020</c:v>
                </c:pt>
                <c:pt idx="14">
                  <c:v>Dic-2020</c:v>
                </c:pt>
                <c:pt idx="15">
                  <c:v>Gen-2021</c:v>
                </c:pt>
                <c:pt idx="16">
                  <c:v>Feb-2021</c:v>
                </c:pt>
                <c:pt idx="17">
                  <c:v>Mar-2021</c:v>
                </c:pt>
                <c:pt idx="18">
                  <c:v>Apr-2021</c:v>
                </c:pt>
                <c:pt idx="19">
                  <c:v>Mag-2021</c:v>
                </c:pt>
                <c:pt idx="20">
                  <c:v>Giu-2021</c:v>
                </c:pt>
                <c:pt idx="21">
                  <c:v>Lug-2021</c:v>
                </c:pt>
                <c:pt idx="22">
                  <c:v>Ago-2021</c:v>
                </c:pt>
                <c:pt idx="23">
                  <c:v>Gen-2021</c:v>
                </c:pt>
                <c:pt idx="24">
                  <c:v>Feb-2021</c:v>
                </c:pt>
                <c:pt idx="25">
                  <c:v>Mar-2021</c:v>
                </c:pt>
                <c:pt idx="26">
                  <c:v>Apr-2021</c:v>
                </c:pt>
                <c:pt idx="27">
                  <c:v>Mag-2021</c:v>
                </c:pt>
                <c:pt idx="28">
                  <c:v>Giu-2021</c:v>
                </c:pt>
                <c:pt idx="29">
                  <c:v>Lug-2021</c:v>
                </c:pt>
                <c:pt idx="30">
                  <c:v>Ago-2021</c:v>
                </c:pt>
              </c:strCache>
            </c:strRef>
          </c:cat>
          <c:val>
            <c:numRef>
              <c:f>Elaborazioni!$B$16:$X$16</c:f>
              <c:numCache>
                <c:formatCode>General</c:formatCode>
                <c:ptCount val="23"/>
                <c:pt idx="0">
                  <c:v>100</c:v>
                </c:pt>
                <c:pt idx="1">
                  <c:v>103.75690607734808</c:v>
                </c:pt>
                <c:pt idx="2">
                  <c:v>104.64088397790056</c:v>
                </c:pt>
                <c:pt idx="3">
                  <c:v>104.08839779005525</c:v>
                </c:pt>
                <c:pt idx="4">
                  <c:v>101.10497237569061</c:v>
                </c:pt>
                <c:pt idx="5">
                  <c:v>102.54143646408839</c:v>
                </c:pt>
                <c:pt idx="6">
                  <c:v>82.872928176795583</c:v>
                </c:pt>
                <c:pt idx="7">
                  <c:v>46.408839779005525</c:v>
                </c:pt>
                <c:pt idx="8">
                  <c:v>52.486187845303867</c:v>
                </c:pt>
                <c:pt idx="9">
                  <c:v>65.856353591160229</c:v>
                </c:pt>
                <c:pt idx="10">
                  <c:v>77.127071823204417</c:v>
                </c:pt>
                <c:pt idx="11">
                  <c:v>86.740331491712709</c:v>
                </c:pt>
                <c:pt idx="12">
                  <c:v>90.718232044198885</c:v>
                </c:pt>
                <c:pt idx="13">
                  <c:v>76.46408839779005</c:v>
                </c:pt>
                <c:pt idx="14">
                  <c:v>80.662983425414367</c:v>
                </c:pt>
                <c:pt idx="15">
                  <c:v>86.298342541436455</c:v>
                </c:pt>
                <c:pt idx="16">
                  <c:v>91.270718232044189</c:v>
                </c:pt>
                <c:pt idx="17">
                  <c:v>97.790055248618785</c:v>
                </c:pt>
                <c:pt idx="18">
                  <c:v>95.690607734806619</c:v>
                </c:pt>
                <c:pt idx="19">
                  <c:v>107.0718232044199</c:v>
                </c:pt>
                <c:pt idx="20">
                  <c:v>114.25414364640885</c:v>
                </c:pt>
                <c:pt idx="21">
                  <c:v>116.02209944751381</c:v>
                </c:pt>
                <c:pt idx="22">
                  <c:v>116.35359116022099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53-4FA9-BB6E-F52EDDCA4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4463072"/>
        <c:axId val="1354464320"/>
      </c:lineChart>
      <c:catAx>
        <c:axId val="135446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4464320"/>
        <c:crosses val="autoZero"/>
        <c:auto val="1"/>
        <c:lblAlgn val="ctr"/>
        <c:lblOffset val="100"/>
        <c:noMultiLvlLbl val="0"/>
      </c:catAx>
      <c:valAx>
        <c:axId val="1354464320"/>
        <c:scaling>
          <c:orientation val="minMax"/>
          <c:max val="14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44630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Allocazione diretta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8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19"/>
                <c:pt idx="0">
                  <c:v>Attività Estrattiva
</c:v>
                </c:pt>
                <c:pt idx="1">
                  <c:v>Servizi di Alloggio e di Ristorazione
</c:v>
                </c:pt>
                <c:pt idx="2">
                  <c:v>Attività Immobiliari
</c:v>
                </c:pt>
                <c:pt idx="3">
                  <c:v>Altre Attività di Servizi
</c:v>
                </c:pt>
                <c:pt idx="4">
                  <c:v>Agricoltura, Silvicoltura e Pesca
</c:v>
                </c:pt>
                <c:pt idx="5">
                  <c:v>Commercio all'Ingrosso e al Dettaglio
</c:v>
                </c:pt>
                <c:pt idx="6">
                  <c:v>Attivita' Artistiche, di Intrattenimento e Divertimento
</c:v>
                </c:pt>
                <c:pt idx="7">
                  <c:v>Trasporto e Magazzinaggio
</c:v>
                </c:pt>
                <c:pt idx="8">
                  <c:v>Fornitura di Acqua</c:v>
                </c:pt>
                <c:pt idx="9">
                  <c:v>Attività Finanziarie e Assicurative
</c:v>
                </c:pt>
                <c:pt idx="10">
                  <c:v>Attività Amministrative e di Servizi di Supporto</c:v>
                </c:pt>
                <c:pt idx="11">
                  <c:v>Fornitura di Energia Elettrica, Gas, Vapore e Aria Condizionata</c:v>
                </c:pt>
                <c:pt idx="12">
                  <c:v>Servizi di Informazione e Comunicazione
</c:v>
                </c:pt>
                <c:pt idx="13">
                  <c:v>Amministrazione Pubblica e Difesa; Assicurazione Sociale Obbligatoria</c:v>
                </c:pt>
                <c:pt idx="14">
                  <c:v>Sanità e Assistenza Sociale
</c:v>
                </c:pt>
                <c:pt idx="15">
                  <c:v>Istruzione
</c:v>
                </c:pt>
                <c:pt idx="16">
                  <c:v>Attività Professionali, Scientifiche e Tecniche</c:v>
                </c:pt>
                <c:pt idx="17">
                  <c:v>Attività Manifatturiere
</c:v>
                </c:pt>
                <c:pt idx="18">
                  <c:v>Costruzioni
</c:v>
                </c:pt>
              </c:strCache>
            </c:strRef>
          </c:cat>
          <c:val>
            <c:numRef>
              <c:f>Sheet1!$D$2:$D$23</c:f>
              <c:numCache>
                <c:formatCode>0.0%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4.0000000000000001E-3</c:v>
                </c:pt>
                <c:pt idx="6">
                  <c:v>8.0000000000000002E-3</c:v>
                </c:pt>
                <c:pt idx="7">
                  <c:v>8.0000000000000002E-3</c:v>
                </c:pt>
                <c:pt idx="8">
                  <c:v>0.01</c:v>
                </c:pt>
                <c:pt idx="9">
                  <c:v>2.4E-2</c:v>
                </c:pt>
                <c:pt idx="10">
                  <c:v>2.4E-2</c:v>
                </c:pt>
                <c:pt idx="11">
                  <c:v>2.9000000000000001E-2</c:v>
                </c:pt>
                <c:pt idx="12">
                  <c:v>4.2000000000000003E-2</c:v>
                </c:pt>
                <c:pt idx="13">
                  <c:v>4.2999999999999997E-2</c:v>
                </c:pt>
                <c:pt idx="14">
                  <c:v>6.3E-2</c:v>
                </c:pt>
                <c:pt idx="15">
                  <c:v>7.0000000000000007E-2</c:v>
                </c:pt>
                <c:pt idx="16">
                  <c:v>7.0000000000000007E-2</c:v>
                </c:pt>
                <c:pt idx="17">
                  <c:v>0.161</c:v>
                </c:pt>
                <c:pt idx="18">
                  <c:v>0.42399999999999999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D-4754-A5E1-4FB5EB1BF0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29712063"/>
        <c:axId val="729716223"/>
      </c:barChart>
      <c:catAx>
        <c:axId val="729712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29716223"/>
        <c:crosses val="autoZero"/>
        <c:auto val="1"/>
        <c:lblAlgn val="ctr"/>
        <c:lblOffset val="100"/>
        <c:noMultiLvlLbl val="0"/>
      </c:catAx>
      <c:valAx>
        <c:axId val="72971622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29712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 sz="800" b="0" i="0" u="none" strike="noStrike" kern="1200" baseline="0">
          <a:solidFill>
            <a:sysClr val="windowText" lastClr="000000"/>
          </a:solidFill>
          <a:latin typeface="Century Gothic" panose="020B05020202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492680597742719"/>
          <c:y val="9.128680499889745E-2"/>
          <c:w val="0.51060454209641526"/>
          <c:h val="0.820871377168289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Sheet2!$E$1</c:f>
              <c:strCache>
                <c:ptCount val="1"/>
                <c:pt idx="0">
                  <c:v>Allocazione diretta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3.2070707070707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6F-4600-97B9-8010315F138B}"/>
                </c:ext>
              </c:extLst>
            </c:dLbl>
            <c:dLbl>
              <c:idx val="4"/>
              <c:layout>
                <c:manualLayout>
                  <c:x val="0"/>
                  <c:y val="-3.2070707070707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6F-4600-97B9-8010315F138B}"/>
                </c:ext>
              </c:extLst>
            </c:dLbl>
            <c:dLbl>
              <c:idx val="6"/>
              <c:layout>
                <c:manualLayout>
                  <c:x val="0"/>
                  <c:y val="-3.2070707070707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6F-4600-97B9-8010315F138B}"/>
                </c:ext>
              </c:extLst>
            </c:dLbl>
            <c:dLbl>
              <c:idx val="7"/>
              <c:layout>
                <c:manualLayout>
                  <c:x val="0"/>
                  <c:y val="-3.2070707070707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6F-4600-97B9-8010315F138B}"/>
                </c:ext>
              </c:extLst>
            </c:dLbl>
            <c:dLbl>
              <c:idx val="8"/>
              <c:layout>
                <c:manualLayout>
                  <c:x val="0"/>
                  <c:y val="3.4959038742047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6F-4600-97B9-8010315F138B}"/>
                </c:ext>
              </c:extLst>
            </c:dLbl>
            <c:dLbl>
              <c:idx val="9"/>
              <c:layout>
                <c:manualLayout>
                  <c:x val="-2.2187281621243887E-3"/>
                  <c:y val="-3.2070707070707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6F-4600-97B9-8010315F138B}"/>
                </c:ext>
              </c:extLst>
            </c:dLbl>
            <c:dLbl>
              <c:idx val="10"/>
              <c:layout>
                <c:manualLayout>
                  <c:x val="-2.2186934703688856E-3"/>
                  <c:y val="3.4959038742047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6F-4600-97B9-8010315F138B}"/>
                </c:ext>
              </c:extLst>
            </c:dLbl>
            <c:dLbl>
              <c:idx val="11"/>
              <c:layout>
                <c:manualLayout>
                  <c:x val="-2.2186934703688856E-3"/>
                  <c:y val="2.88756154648877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6F-4600-97B9-8010315F138B}"/>
                </c:ext>
              </c:extLst>
            </c:dLbl>
            <c:dLbl>
              <c:idx val="16"/>
              <c:layout>
                <c:manualLayout>
                  <c:x val="-8.1679157052194855E-17"/>
                  <c:y val="3.784660028853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6F-4600-97B9-8010315F138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Sheet2!$D$2:$D$20</c:f>
              <c:strCache>
                <c:ptCount val="19"/>
                <c:pt idx="0">
                  <c:v>Attività Estrattiva
</c:v>
                </c:pt>
                <c:pt idx="1">
                  <c:v>Servizi di Alloggio e di Ristorazione
</c:v>
                </c:pt>
                <c:pt idx="2">
                  <c:v>Attività Immobiliari
</c:v>
                </c:pt>
                <c:pt idx="3">
                  <c:v>Altre Attività di Servizi
</c:v>
                </c:pt>
                <c:pt idx="4">
                  <c:v>Agricoltura, Silvicoltura e Pesca
</c:v>
                </c:pt>
                <c:pt idx="5">
                  <c:v>Commercio all'Ingrosso e al Dettaglio
</c:v>
                </c:pt>
                <c:pt idx="6">
                  <c:v>Attivita' Artistiche, di Intrattenimento e Divertimento
</c:v>
                </c:pt>
                <c:pt idx="7">
                  <c:v>Trasporto e Magazzinaggio
</c:v>
                </c:pt>
                <c:pt idx="8">
                  <c:v>Fornitura di Acqua</c:v>
                </c:pt>
                <c:pt idx="9">
                  <c:v>Attività Finanziarie e Assicurative
</c:v>
                </c:pt>
                <c:pt idx="10">
                  <c:v>Attività Amministrative e di Servizi di Supporto</c:v>
                </c:pt>
                <c:pt idx="11">
                  <c:v>Fornitura di Energia Elettrica, Gas, Vapore e Aria Condizionata</c:v>
                </c:pt>
                <c:pt idx="12">
                  <c:v>Servizi di Informazione e Comunicazione
</c:v>
                </c:pt>
                <c:pt idx="13">
                  <c:v>Amministrazione Pubblica e Difesa; Assicurazione Sociale Obbligatoria</c:v>
                </c:pt>
                <c:pt idx="14">
                  <c:v>Sanità e Assistenza Sociale
</c:v>
                </c:pt>
                <c:pt idx="15">
                  <c:v>Istruzione
</c:v>
                </c:pt>
                <c:pt idx="16">
                  <c:v>Attività Professionali, Scientifiche e Tecniche</c:v>
                </c:pt>
                <c:pt idx="17">
                  <c:v>Attività Manifatturiere
</c:v>
                </c:pt>
                <c:pt idx="18">
                  <c:v>Costruzioni
</c:v>
                </c:pt>
              </c:strCache>
            </c:strRef>
          </c:cat>
          <c:val>
            <c:numRef>
              <c:f>Sheet2!$E$2:$E$20</c:f>
              <c:numCache>
                <c:formatCode>0.00%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4.0000000000000001E-3</c:v>
                </c:pt>
                <c:pt idx="6">
                  <c:v>8.0000000000000002E-3</c:v>
                </c:pt>
                <c:pt idx="7">
                  <c:v>8.0000000000000002E-3</c:v>
                </c:pt>
                <c:pt idx="8">
                  <c:v>0.01</c:v>
                </c:pt>
                <c:pt idx="9">
                  <c:v>2.4E-2</c:v>
                </c:pt>
                <c:pt idx="10">
                  <c:v>2.4E-2</c:v>
                </c:pt>
                <c:pt idx="11">
                  <c:v>2.9000000000000001E-2</c:v>
                </c:pt>
                <c:pt idx="12">
                  <c:v>4.2000000000000003E-2</c:v>
                </c:pt>
                <c:pt idx="13">
                  <c:v>4.2999999999999997E-2</c:v>
                </c:pt>
                <c:pt idx="14">
                  <c:v>6.3E-2</c:v>
                </c:pt>
                <c:pt idx="15">
                  <c:v>7.0000000000000007E-2</c:v>
                </c:pt>
                <c:pt idx="16">
                  <c:v>7.0000000000000007E-2</c:v>
                </c:pt>
                <c:pt idx="17">
                  <c:v>0.161</c:v>
                </c:pt>
                <c:pt idx="18">
                  <c:v>0.42399999999999999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6F-4600-97B9-8010315F138B}"/>
            </c:ext>
          </c:extLst>
        </c:ser>
        <c:ser>
          <c:idx val="1"/>
          <c:order val="1"/>
          <c:tx>
            <c:strRef>
              <c:f>Sheet2!$F$1</c:f>
              <c:strCache>
                <c:ptCount val="1"/>
                <c:pt idx="0">
                  <c:v>Allocazione indiretta %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276391077305567E-3"/>
                  <c:y val="-6.991807748409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6F-4600-97B9-8010315F138B}"/>
                </c:ext>
              </c:extLst>
            </c:dLbl>
            <c:dLbl>
              <c:idx val="1"/>
              <c:layout>
                <c:manualLayout>
                  <c:x val="2.2276391077305567E-3"/>
                  <c:y val="-3.4959038742047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6F-4600-97B9-8010315F138B}"/>
                </c:ext>
              </c:extLst>
            </c:dLbl>
            <c:dLbl>
              <c:idx val="2"/>
              <c:layout>
                <c:manualLayout>
                  <c:x val="0"/>
                  <c:y val="-3.4959038742047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6F-4600-97B9-8010315F138B}"/>
                </c:ext>
              </c:extLst>
            </c:dLbl>
            <c:dLbl>
              <c:idx val="3"/>
              <c:layout>
                <c:manualLayout>
                  <c:x val="0"/>
                  <c:y val="-6.991807748409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6F-4600-97B9-8010315F138B}"/>
                </c:ext>
              </c:extLst>
            </c:dLbl>
            <c:dLbl>
              <c:idx val="4"/>
              <c:layout>
                <c:manualLayout>
                  <c:x val="0"/>
                  <c:y val="-3.4959038742047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6F-4600-97B9-8010315F138B}"/>
                </c:ext>
              </c:extLst>
            </c:dLbl>
            <c:dLbl>
              <c:idx val="6"/>
              <c:layout>
                <c:manualLayout>
                  <c:x val="0"/>
                  <c:y val="-3.4959038742047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6F-4600-97B9-8010315F138B}"/>
                </c:ext>
              </c:extLst>
            </c:dLbl>
            <c:dLbl>
              <c:idx val="12"/>
              <c:layout>
                <c:manualLayout>
                  <c:x val="-8.1679157052194855E-17"/>
                  <c:y val="-2.88756154648877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6F-4600-97B9-8010315F138B}"/>
                </c:ext>
              </c:extLst>
            </c:dLbl>
            <c:dLbl>
              <c:idx val="13"/>
              <c:layout>
                <c:manualLayout>
                  <c:x val="0"/>
                  <c:y val="-6.9918077484094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6F-4600-97B9-8010315F138B}"/>
                </c:ext>
              </c:extLst>
            </c:dLbl>
            <c:dLbl>
              <c:idx val="14"/>
              <c:layout>
                <c:manualLayout>
                  <c:x val="0"/>
                  <c:y val="-7.5695953257287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6F-4600-97B9-8010315F138B}"/>
                </c:ext>
              </c:extLst>
            </c:dLbl>
            <c:dLbl>
              <c:idx val="15"/>
              <c:layout>
                <c:manualLayout>
                  <c:x val="2.2186934703687226E-3"/>
                  <c:y val="-5.77787577319346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26F-4600-97B9-8010315F138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Sheet2!$D$2:$D$20</c:f>
              <c:strCache>
                <c:ptCount val="19"/>
                <c:pt idx="0">
                  <c:v>Attività Estrattiva
</c:v>
                </c:pt>
                <c:pt idx="1">
                  <c:v>Servizi di Alloggio e di Ristorazione
</c:v>
                </c:pt>
                <c:pt idx="2">
                  <c:v>Attività Immobiliari
</c:v>
                </c:pt>
                <c:pt idx="3">
                  <c:v>Altre Attività di Servizi
</c:v>
                </c:pt>
                <c:pt idx="4">
                  <c:v>Agricoltura, Silvicoltura e Pesca
</c:v>
                </c:pt>
                <c:pt idx="5">
                  <c:v>Commercio all'Ingrosso e al Dettaglio
</c:v>
                </c:pt>
                <c:pt idx="6">
                  <c:v>Attivita' Artistiche, di Intrattenimento e Divertimento
</c:v>
                </c:pt>
                <c:pt idx="7">
                  <c:v>Trasporto e Magazzinaggio
</c:v>
                </c:pt>
                <c:pt idx="8">
                  <c:v>Fornitura di Acqua</c:v>
                </c:pt>
                <c:pt idx="9">
                  <c:v>Attività Finanziarie e Assicurative
</c:v>
                </c:pt>
                <c:pt idx="10">
                  <c:v>Attività Amministrative e di Servizi di Supporto</c:v>
                </c:pt>
                <c:pt idx="11">
                  <c:v>Fornitura di Energia Elettrica, Gas, Vapore e Aria Condizionata</c:v>
                </c:pt>
                <c:pt idx="12">
                  <c:v>Servizi di Informazione e Comunicazione
</c:v>
                </c:pt>
                <c:pt idx="13">
                  <c:v>Amministrazione Pubblica e Difesa; Assicurazione Sociale Obbligatoria</c:v>
                </c:pt>
                <c:pt idx="14">
                  <c:v>Sanità e Assistenza Sociale
</c:v>
                </c:pt>
                <c:pt idx="15">
                  <c:v>Istruzione
</c:v>
                </c:pt>
                <c:pt idx="16">
                  <c:v>Attività Professionali, Scientifiche e Tecniche</c:v>
                </c:pt>
                <c:pt idx="17">
                  <c:v>Attività Manifatturiere
</c:v>
                </c:pt>
                <c:pt idx="18">
                  <c:v>Costruzioni
</c:v>
                </c:pt>
              </c:strCache>
            </c:strRef>
          </c:cat>
          <c:val>
            <c:numRef>
              <c:f>Sheet2!$F$2:$F$20</c:f>
              <c:numCache>
                <c:formatCode>0.00%</c:formatCode>
                <c:ptCount val="19"/>
                <c:pt idx="0">
                  <c:v>1.4E-2</c:v>
                </c:pt>
                <c:pt idx="1">
                  <c:v>2.1000000000000001E-2</c:v>
                </c:pt>
                <c:pt idx="2">
                  <c:v>2.5999999999999999E-2</c:v>
                </c:pt>
                <c:pt idx="3">
                  <c:v>8.0000000000000002E-3</c:v>
                </c:pt>
                <c:pt idx="4">
                  <c:v>1.0999999999999999E-2</c:v>
                </c:pt>
                <c:pt idx="5">
                  <c:v>5.7000000000000002E-2</c:v>
                </c:pt>
                <c:pt idx="6">
                  <c:v>8.9999999999999993E-3</c:v>
                </c:pt>
                <c:pt idx="7">
                  <c:v>4.4999999999999998E-2</c:v>
                </c:pt>
                <c:pt idx="8">
                  <c:v>0.02</c:v>
                </c:pt>
                <c:pt idx="9">
                  <c:v>5.1999999999999998E-2</c:v>
                </c:pt>
                <c:pt idx="10">
                  <c:v>6.8000000000000005E-2</c:v>
                </c:pt>
                <c:pt idx="11">
                  <c:v>3.4000000000000002E-2</c:v>
                </c:pt>
                <c:pt idx="12">
                  <c:v>4.2000000000000003E-2</c:v>
                </c:pt>
                <c:pt idx="13">
                  <c:v>1.0999999999999999E-2</c:v>
                </c:pt>
                <c:pt idx="14">
                  <c:v>2.3E-2</c:v>
                </c:pt>
                <c:pt idx="15">
                  <c:v>8.9999999999999993E-3</c:v>
                </c:pt>
                <c:pt idx="16">
                  <c:v>0.107</c:v>
                </c:pt>
                <c:pt idx="17">
                  <c:v>0.27700000000000002</c:v>
                </c:pt>
                <c:pt idx="18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26F-4600-97B9-8010315F1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3895328"/>
        <c:axId val="623895656"/>
      </c:barChart>
      <c:catAx>
        <c:axId val="62389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23895656"/>
        <c:crosses val="autoZero"/>
        <c:auto val="1"/>
        <c:lblAlgn val="l"/>
        <c:lblOffset val="0"/>
        <c:tickLblSkip val="1"/>
        <c:noMultiLvlLbl val="0"/>
      </c:catAx>
      <c:valAx>
        <c:axId val="62389565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238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03416083032977"/>
          <c:y val="0.93657104458766294"/>
          <c:w val="0.44170277184269241"/>
          <c:h val="5.3093145468413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31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36" name="Google Shape;236;p3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76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5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46" name="Google Shape;246;p2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5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46" name="Google Shape;246;p2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488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5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46" name="Google Shape;246;p2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03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65" name="Google Shape;265;p2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5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46" name="Google Shape;246;p2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164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79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30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96" name="Google Shape;196;p3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30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96" name="Google Shape;196;p3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14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30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96" name="Google Shape;196;p3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009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30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96" name="Google Shape;196;p3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7829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590550"/>
            <a:ext cx="4254500" cy="239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31:notes"/>
          <p:cNvSpPr txBox="1">
            <a:spLocks noGrp="1"/>
          </p:cNvSpPr>
          <p:nvPr>
            <p:ph type="body" idx="1"/>
          </p:nvPr>
        </p:nvSpPr>
        <p:spPr>
          <a:xfrm>
            <a:off x="679768" y="326504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36" name="Google Shape;236;p3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685800" y="9247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1371600" y="22415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5017" y="151292"/>
            <a:ext cx="1171310" cy="3511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-56751" y="205979"/>
            <a:ext cx="513951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-56751" y="205979"/>
            <a:ext cx="513951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-56751" y="205979"/>
            <a:ext cx="513951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-56751" y="205979"/>
            <a:ext cx="513951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-56751" y="205979"/>
            <a:ext cx="513951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-56751" y="205979"/>
            <a:ext cx="513951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>
  <p:cSld name="Vu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6985589" y="48222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/>
        </p:nvSpPr>
        <p:spPr>
          <a:xfrm>
            <a:off x="501148" y="1092200"/>
            <a:ext cx="818565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8094439" y="4076348"/>
            <a:ext cx="1011889" cy="1067152"/>
            <a:chOff x="28590" y="4951428"/>
            <a:chExt cx="1355880" cy="1906572"/>
          </a:xfrm>
        </p:grpSpPr>
        <p:pic>
          <p:nvPicPr>
            <p:cNvPr id="47" name="Google Shape;47;p11" descr="Manager.png"/>
            <p:cNvPicPr preferRelativeResize="0"/>
            <p:nvPr/>
          </p:nvPicPr>
          <p:blipFill rotWithShape="1">
            <a:blip r:embed="rId2">
              <a:alphaModFix amt="10000"/>
            </a:blip>
            <a:srcRect/>
            <a:stretch/>
          </p:blipFill>
          <p:spPr>
            <a:xfrm>
              <a:off x="463111" y="5809157"/>
              <a:ext cx="369688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1" descr="Manager.png"/>
            <p:cNvPicPr preferRelativeResize="0"/>
            <p:nvPr/>
          </p:nvPicPr>
          <p:blipFill rotWithShape="1">
            <a:blip r:embed="rId3">
              <a:alphaModFix amt="10000"/>
            </a:blip>
            <a:srcRect/>
            <a:stretch/>
          </p:blipFill>
          <p:spPr>
            <a:xfrm>
              <a:off x="290272" y="4951428"/>
              <a:ext cx="356839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1" descr="Manager.png"/>
            <p:cNvPicPr preferRelativeResize="0"/>
            <p:nvPr/>
          </p:nvPicPr>
          <p:blipFill rotWithShape="1">
            <a:blip r:embed="rId4">
              <a:alphaModFix amt="10000"/>
            </a:blip>
            <a:srcRect/>
            <a:stretch/>
          </p:blipFill>
          <p:spPr>
            <a:xfrm>
              <a:off x="28590" y="5652473"/>
              <a:ext cx="440102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1" descr="Manager.png"/>
            <p:cNvPicPr preferRelativeResize="0"/>
            <p:nvPr/>
          </p:nvPicPr>
          <p:blipFill rotWithShape="1">
            <a:blip r:embed="rId5">
              <a:alphaModFix amt="10000"/>
            </a:blip>
            <a:srcRect/>
            <a:stretch/>
          </p:blipFill>
          <p:spPr>
            <a:xfrm>
              <a:off x="647955" y="5128051"/>
              <a:ext cx="392524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1" descr="Manager.png"/>
            <p:cNvPicPr preferRelativeResize="0"/>
            <p:nvPr/>
          </p:nvPicPr>
          <p:blipFill rotWithShape="1">
            <a:blip r:embed="rId6">
              <a:alphaModFix amt="10000"/>
            </a:blip>
            <a:srcRect/>
            <a:stretch/>
          </p:blipFill>
          <p:spPr>
            <a:xfrm>
              <a:off x="868007" y="5809157"/>
              <a:ext cx="368733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1" descr="Manager.png"/>
            <p:cNvPicPr preferRelativeResize="0"/>
            <p:nvPr/>
          </p:nvPicPr>
          <p:blipFill rotWithShape="1">
            <a:blip r:embed="rId7">
              <a:alphaModFix amt="10000"/>
            </a:blip>
            <a:srcRect/>
            <a:stretch/>
          </p:blipFill>
          <p:spPr>
            <a:xfrm>
              <a:off x="1040479" y="5026667"/>
              <a:ext cx="343991" cy="9736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/>
          <p:nvPr/>
        </p:nvSpPr>
        <p:spPr>
          <a:xfrm>
            <a:off x="8126751" y="55409"/>
            <a:ext cx="1022120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6356" y="118400"/>
            <a:ext cx="922833" cy="404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1"/>
          <p:cNvCxnSpPr/>
          <p:nvPr/>
        </p:nvCxnSpPr>
        <p:spPr>
          <a:xfrm>
            <a:off x="407582" y="55409"/>
            <a:ext cx="0" cy="57207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1"/>
          <p:cNvSpPr/>
          <p:nvPr/>
        </p:nvSpPr>
        <p:spPr>
          <a:xfrm>
            <a:off x="0" y="55409"/>
            <a:ext cx="344159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8126751" y="55409"/>
            <a:ext cx="1022120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6356" y="118400"/>
            <a:ext cx="922833" cy="404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1"/>
          <p:cNvCxnSpPr/>
          <p:nvPr/>
        </p:nvCxnSpPr>
        <p:spPr>
          <a:xfrm>
            <a:off x="407582" y="55409"/>
            <a:ext cx="0" cy="57207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1"/>
          <p:cNvSpPr/>
          <p:nvPr/>
        </p:nvSpPr>
        <p:spPr>
          <a:xfrm>
            <a:off x="0" y="55409"/>
            <a:ext cx="344159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6985589" y="48222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685800" y="9247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1371600" y="22415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66" name="Google Shape;66;p12"/>
          <p:cNvGrpSpPr/>
          <p:nvPr/>
        </p:nvGrpSpPr>
        <p:grpSpPr>
          <a:xfrm>
            <a:off x="8094439" y="4076348"/>
            <a:ext cx="1011889" cy="1067152"/>
            <a:chOff x="28590" y="4951428"/>
            <a:chExt cx="1355880" cy="1906572"/>
          </a:xfrm>
        </p:grpSpPr>
        <p:pic>
          <p:nvPicPr>
            <p:cNvPr id="67" name="Google Shape;67;p12" descr="Manager.png"/>
            <p:cNvPicPr preferRelativeResize="0"/>
            <p:nvPr/>
          </p:nvPicPr>
          <p:blipFill rotWithShape="1">
            <a:blip r:embed="rId2">
              <a:alphaModFix amt="10000"/>
            </a:blip>
            <a:srcRect/>
            <a:stretch/>
          </p:blipFill>
          <p:spPr>
            <a:xfrm>
              <a:off x="463111" y="5809157"/>
              <a:ext cx="369688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2" descr="Manager.png"/>
            <p:cNvPicPr preferRelativeResize="0"/>
            <p:nvPr/>
          </p:nvPicPr>
          <p:blipFill rotWithShape="1">
            <a:blip r:embed="rId3">
              <a:alphaModFix amt="10000"/>
            </a:blip>
            <a:srcRect/>
            <a:stretch/>
          </p:blipFill>
          <p:spPr>
            <a:xfrm>
              <a:off x="290272" y="4951428"/>
              <a:ext cx="356839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2" descr="Manager.png"/>
            <p:cNvPicPr preferRelativeResize="0"/>
            <p:nvPr/>
          </p:nvPicPr>
          <p:blipFill rotWithShape="1">
            <a:blip r:embed="rId4">
              <a:alphaModFix amt="10000"/>
            </a:blip>
            <a:srcRect/>
            <a:stretch/>
          </p:blipFill>
          <p:spPr>
            <a:xfrm>
              <a:off x="28590" y="5652473"/>
              <a:ext cx="440102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2" descr="Manager.png"/>
            <p:cNvPicPr preferRelativeResize="0"/>
            <p:nvPr/>
          </p:nvPicPr>
          <p:blipFill rotWithShape="1">
            <a:blip r:embed="rId5">
              <a:alphaModFix amt="10000"/>
            </a:blip>
            <a:srcRect/>
            <a:stretch/>
          </p:blipFill>
          <p:spPr>
            <a:xfrm>
              <a:off x="647955" y="5128051"/>
              <a:ext cx="392524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2" descr="Manager.png"/>
            <p:cNvPicPr preferRelativeResize="0"/>
            <p:nvPr/>
          </p:nvPicPr>
          <p:blipFill rotWithShape="1">
            <a:blip r:embed="rId6">
              <a:alphaModFix amt="10000"/>
            </a:blip>
            <a:srcRect/>
            <a:stretch/>
          </p:blipFill>
          <p:spPr>
            <a:xfrm>
              <a:off x="868007" y="5809157"/>
              <a:ext cx="368733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2" descr="Manager.png"/>
            <p:cNvPicPr preferRelativeResize="0"/>
            <p:nvPr/>
          </p:nvPicPr>
          <p:blipFill rotWithShape="1">
            <a:blip r:embed="rId7">
              <a:alphaModFix amt="10000"/>
            </a:blip>
            <a:srcRect/>
            <a:stretch/>
          </p:blipFill>
          <p:spPr>
            <a:xfrm>
              <a:off x="1040479" y="5026667"/>
              <a:ext cx="343991" cy="9736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12"/>
          <p:cNvSpPr/>
          <p:nvPr/>
        </p:nvSpPr>
        <p:spPr>
          <a:xfrm>
            <a:off x="8126751" y="55409"/>
            <a:ext cx="1022120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6356" y="118400"/>
            <a:ext cx="922833" cy="404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2"/>
          <p:cNvCxnSpPr/>
          <p:nvPr/>
        </p:nvCxnSpPr>
        <p:spPr>
          <a:xfrm>
            <a:off x="407582" y="55409"/>
            <a:ext cx="0" cy="57207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2"/>
          <p:cNvSpPr/>
          <p:nvPr/>
        </p:nvSpPr>
        <p:spPr>
          <a:xfrm>
            <a:off x="0" y="55409"/>
            <a:ext cx="344159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2"/>
          <p:cNvSpPr/>
          <p:nvPr/>
        </p:nvSpPr>
        <p:spPr>
          <a:xfrm>
            <a:off x="8126751" y="75569"/>
            <a:ext cx="1022120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Google Shape;78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6356" y="138560"/>
            <a:ext cx="922833" cy="404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2"/>
          <p:cNvCxnSpPr/>
          <p:nvPr/>
        </p:nvCxnSpPr>
        <p:spPr>
          <a:xfrm>
            <a:off x="407582" y="75569"/>
            <a:ext cx="0" cy="57207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2"/>
          <p:cNvSpPr/>
          <p:nvPr/>
        </p:nvSpPr>
        <p:spPr>
          <a:xfrm>
            <a:off x="0" y="75569"/>
            <a:ext cx="344159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985589" y="48222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olo tito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01133" y="74282"/>
            <a:ext cx="7171268" cy="54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501147" y="74283"/>
            <a:ext cx="0" cy="544576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5017" y="151292"/>
            <a:ext cx="1171310" cy="35118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501148" y="1092200"/>
            <a:ext cx="818565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 descr="sfondo-Feature.jpg"/>
          <p:cNvPicPr preferRelativeResize="0"/>
          <p:nvPr/>
        </p:nvPicPr>
        <p:blipFill rotWithShape="1">
          <a:blip r:embed="rId17">
            <a:alphaModFix amt="7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6"/>
          <p:cNvGrpSpPr/>
          <p:nvPr/>
        </p:nvGrpSpPr>
        <p:grpSpPr>
          <a:xfrm>
            <a:off x="8094439" y="4076348"/>
            <a:ext cx="1011889" cy="1067152"/>
            <a:chOff x="28590" y="4951428"/>
            <a:chExt cx="1355880" cy="1906572"/>
          </a:xfrm>
        </p:grpSpPr>
        <p:pic>
          <p:nvPicPr>
            <p:cNvPr id="12" name="Google Shape;12;p6" descr="Manager.png"/>
            <p:cNvPicPr preferRelativeResize="0"/>
            <p:nvPr/>
          </p:nvPicPr>
          <p:blipFill rotWithShape="1">
            <a:blip r:embed="rId18">
              <a:alphaModFix amt="10000"/>
            </a:blip>
            <a:srcRect/>
            <a:stretch/>
          </p:blipFill>
          <p:spPr>
            <a:xfrm>
              <a:off x="463111" y="5809157"/>
              <a:ext cx="369688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6" descr="Manager.png"/>
            <p:cNvPicPr preferRelativeResize="0"/>
            <p:nvPr/>
          </p:nvPicPr>
          <p:blipFill rotWithShape="1">
            <a:blip r:embed="rId19">
              <a:alphaModFix amt="10000"/>
            </a:blip>
            <a:srcRect/>
            <a:stretch/>
          </p:blipFill>
          <p:spPr>
            <a:xfrm>
              <a:off x="290272" y="4951428"/>
              <a:ext cx="356839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6" descr="Manager.png"/>
            <p:cNvPicPr preferRelativeResize="0"/>
            <p:nvPr/>
          </p:nvPicPr>
          <p:blipFill rotWithShape="1">
            <a:blip r:embed="rId20">
              <a:alphaModFix amt="10000"/>
            </a:blip>
            <a:srcRect/>
            <a:stretch/>
          </p:blipFill>
          <p:spPr>
            <a:xfrm>
              <a:off x="28590" y="5652473"/>
              <a:ext cx="440102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6" descr="Manager.png"/>
            <p:cNvPicPr preferRelativeResize="0"/>
            <p:nvPr/>
          </p:nvPicPr>
          <p:blipFill rotWithShape="1">
            <a:blip r:embed="rId21">
              <a:alphaModFix amt="10000"/>
            </a:blip>
            <a:srcRect/>
            <a:stretch/>
          </p:blipFill>
          <p:spPr>
            <a:xfrm>
              <a:off x="647955" y="5128051"/>
              <a:ext cx="392524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6" descr="Manager.png"/>
            <p:cNvPicPr preferRelativeResize="0"/>
            <p:nvPr/>
          </p:nvPicPr>
          <p:blipFill rotWithShape="1">
            <a:blip r:embed="rId22">
              <a:alphaModFix amt="10000"/>
            </a:blip>
            <a:srcRect/>
            <a:stretch/>
          </p:blipFill>
          <p:spPr>
            <a:xfrm>
              <a:off x="868007" y="5809157"/>
              <a:ext cx="368733" cy="104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6" descr="Manager.png"/>
            <p:cNvPicPr preferRelativeResize="0"/>
            <p:nvPr/>
          </p:nvPicPr>
          <p:blipFill rotWithShape="1">
            <a:blip r:embed="rId23">
              <a:alphaModFix amt="10000"/>
            </a:blip>
            <a:srcRect/>
            <a:stretch/>
          </p:blipFill>
          <p:spPr>
            <a:xfrm>
              <a:off x="1040479" y="5026667"/>
              <a:ext cx="343991" cy="9736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6"/>
          <p:cNvSpPr/>
          <p:nvPr/>
        </p:nvSpPr>
        <p:spPr>
          <a:xfrm>
            <a:off x="8126751" y="55409"/>
            <a:ext cx="1022120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196356" y="118400"/>
            <a:ext cx="922833" cy="404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6"/>
          <p:cNvCxnSpPr/>
          <p:nvPr/>
        </p:nvCxnSpPr>
        <p:spPr>
          <a:xfrm>
            <a:off x="407582" y="55409"/>
            <a:ext cx="0" cy="57207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6"/>
          <p:cNvSpPr/>
          <p:nvPr/>
        </p:nvSpPr>
        <p:spPr>
          <a:xfrm>
            <a:off x="0" y="55409"/>
            <a:ext cx="344159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6"/>
          <p:cNvSpPr/>
          <p:nvPr/>
        </p:nvSpPr>
        <p:spPr>
          <a:xfrm>
            <a:off x="8126751" y="55409"/>
            <a:ext cx="1022120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" name="Google Shape;23;p6"/>
          <p:cNvCxnSpPr/>
          <p:nvPr/>
        </p:nvCxnSpPr>
        <p:spPr>
          <a:xfrm>
            <a:off x="407582" y="55409"/>
            <a:ext cx="0" cy="57207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6"/>
          <p:cNvSpPr/>
          <p:nvPr/>
        </p:nvSpPr>
        <p:spPr>
          <a:xfrm>
            <a:off x="0" y="55409"/>
            <a:ext cx="344159" cy="572070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191620" y="141074"/>
            <a:ext cx="909063" cy="3986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51648" y="47127"/>
            <a:ext cx="1745791" cy="1199019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1878854" y="1323462"/>
            <a:ext cx="1723077" cy="1212896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5526716" y="47127"/>
            <a:ext cx="1723077" cy="1199019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822" y="55359"/>
            <a:ext cx="1745791" cy="121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4822" y="1334439"/>
            <a:ext cx="1745791" cy="120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7405" y="55470"/>
            <a:ext cx="1745791" cy="119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78854" y="47127"/>
            <a:ext cx="1745791" cy="122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48" y="1334439"/>
            <a:ext cx="1745791" cy="120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7405" y="1315104"/>
            <a:ext cx="1745791" cy="122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6715" y="1334439"/>
            <a:ext cx="1723077" cy="120191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/>
          <p:nvPr/>
        </p:nvSpPr>
        <p:spPr>
          <a:xfrm>
            <a:off x="7370121" y="3905101"/>
            <a:ext cx="1723077" cy="1183368"/>
          </a:xfrm>
          <a:prstGeom prst="rect">
            <a:avLst/>
          </a:prstGeom>
          <a:solidFill>
            <a:srgbClr val="051B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1878854" y="3905101"/>
            <a:ext cx="1723077" cy="1186854"/>
          </a:xfrm>
          <a:prstGeom prst="rect">
            <a:avLst/>
          </a:prstGeom>
          <a:solidFill>
            <a:srgbClr val="051B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331" y="3924018"/>
            <a:ext cx="1714424" cy="114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43649" y="3924019"/>
            <a:ext cx="1723078" cy="116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94822" y="3924019"/>
            <a:ext cx="1754261" cy="116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8"/>
          <p:cNvGrpSpPr/>
          <p:nvPr/>
        </p:nvGrpSpPr>
        <p:grpSpPr>
          <a:xfrm>
            <a:off x="1950014" y="1782986"/>
            <a:ext cx="1585325" cy="414010"/>
            <a:chOff x="-2855267" y="2592522"/>
            <a:chExt cx="2313824" cy="604259"/>
          </a:xfrm>
        </p:grpSpPr>
        <p:pic>
          <p:nvPicPr>
            <p:cNvPr id="175" name="Google Shape;175;p28" descr="PARTNER-IDEALE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2720195" y="2592522"/>
              <a:ext cx="2043681" cy="241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8" descr="PARTNER-IDEALE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2518858" y="2824649"/>
              <a:ext cx="1641007" cy="179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8" descr="PARTNER-IDEAL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2855267" y="2994262"/>
              <a:ext cx="2313824" cy="2025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8" name="Google Shape;178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1745" y="284706"/>
            <a:ext cx="1577284" cy="6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56292" y="4148479"/>
            <a:ext cx="1577284" cy="6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/>
          <p:nvPr/>
        </p:nvSpPr>
        <p:spPr>
          <a:xfrm>
            <a:off x="51648" y="2616199"/>
            <a:ext cx="9041548" cy="2480173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0" y="2836157"/>
            <a:ext cx="9143998" cy="16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Terziario</a:t>
            </a:r>
            <a:endParaRPr sz="32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Luci ed ombre nel primo semestre 2021, </a:t>
            </a:r>
            <a:endParaRPr sz="32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attesa del PNRR</a:t>
            </a:r>
            <a:endParaRPr sz="32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4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Gothic"/>
              <a:buNone/>
            </a:pP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risorse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PNRR considerate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nell’analisi</a:t>
            </a:r>
            <a:endParaRPr sz="2000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Gothic"/>
              <a:buNone/>
            </a:pPr>
            <a:endParaRPr sz="2000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9" name="Google Shape;239;p31"/>
          <p:cNvCxnSpPr/>
          <p:nvPr/>
        </p:nvCxnSpPr>
        <p:spPr>
          <a:xfrm rot="10800000">
            <a:off x="94025" y="4834429"/>
            <a:ext cx="7906344" cy="0"/>
          </a:xfrm>
          <a:prstGeom prst="straightConnector1">
            <a:avLst/>
          </a:prstGeom>
          <a:noFill/>
          <a:ln w="12700" cap="flat" cmpd="sng">
            <a:solidFill>
              <a:srgbClr val="03276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31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032764"/>
                </a:solidFill>
                <a:latin typeface="Century Gothic"/>
                <a:sym typeface="Century Gothic"/>
              </a:rPr>
              <a:t>11 </a:t>
            </a:r>
            <a:r>
              <a:rPr lang="en-US" sz="1100" dirty="0" err="1">
                <a:solidFill>
                  <a:srgbClr val="032764"/>
                </a:solidFill>
                <a:latin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CA1E15-F9F5-4FEB-BE55-E2DA0A921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45164"/>
              </p:ext>
            </p:extLst>
          </p:nvPr>
        </p:nvGraphicFramePr>
        <p:xfrm>
          <a:off x="457198" y="806800"/>
          <a:ext cx="7669552" cy="1619568"/>
        </p:xfrm>
        <a:graphic>
          <a:graphicData uri="http://schemas.openxmlformats.org/drawingml/2006/table">
            <a:tbl>
              <a:tblPr firstRow="1" firstCol="1" bandRow="1">
                <a:tableStyleId>{9E907B07-23A2-4F32-A053-9464EDF4899C}</a:tableStyleId>
              </a:tblPr>
              <a:tblGrid>
                <a:gridCol w="4007224">
                  <a:extLst>
                    <a:ext uri="{9D8B030D-6E8A-4147-A177-3AD203B41FA5}">
                      <a16:colId xmlns:a16="http://schemas.microsoft.com/office/drawing/2014/main" val="2455737916"/>
                    </a:ext>
                  </a:extLst>
                </a:gridCol>
                <a:gridCol w="3662328">
                  <a:extLst>
                    <a:ext uri="{9D8B030D-6E8A-4147-A177-3AD203B41FA5}">
                      <a16:colId xmlns:a16="http://schemas.microsoft.com/office/drawing/2014/main" val="634521349"/>
                    </a:ext>
                  </a:extLst>
                </a:gridCol>
              </a:tblGrid>
              <a:tr h="202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entury Gothic" panose="020B0502020202020204" pitchFamily="34" charset="0"/>
                        </a:rPr>
                        <a:t>Sovvenzioni </a:t>
                      </a:r>
                      <a:endParaRPr lang="en-US" sz="18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entury Gothic" panose="020B0502020202020204" pitchFamily="34" charset="0"/>
                        </a:rPr>
                        <a:t>68,9</a:t>
                      </a:r>
                      <a:endParaRPr lang="en-US" sz="18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extLst>
                  <a:ext uri="{0D108BD9-81ED-4DB2-BD59-A6C34878D82A}">
                    <a16:rowId xmlns:a16="http://schemas.microsoft.com/office/drawing/2014/main" val="1827178924"/>
                  </a:ext>
                </a:extLst>
              </a:tr>
              <a:tr h="202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entury Gothic" panose="020B0502020202020204" pitchFamily="34" charset="0"/>
                        </a:rPr>
                        <a:t>Prestiti per nuovi progetti</a:t>
                      </a:r>
                      <a:endParaRPr lang="en-US" sz="18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entury Gothic" panose="020B0502020202020204" pitchFamily="34" charset="0"/>
                        </a:rPr>
                        <a:t>77,5</a:t>
                      </a:r>
                      <a:endParaRPr lang="en-US" sz="18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extLst>
                  <a:ext uri="{0D108BD9-81ED-4DB2-BD59-A6C34878D82A}">
                    <a16:rowId xmlns:a16="http://schemas.microsoft.com/office/drawing/2014/main" val="3973762545"/>
                  </a:ext>
                </a:extLst>
              </a:tr>
              <a:tr h="202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</a:rPr>
                        <a:t>Prestiti per progetti esistenti </a:t>
                      </a:r>
                      <a:endParaRPr lang="en-US" sz="18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entury Gothic" panose="020B0502020202020204" pitchFamily="34" charset="0"/>
                        </a:rPr>
                        <a:t>45,1</a:t>
                      </a:r>
                      <a:endParaRPr lang="en-US" sz="18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extLst>
                  <a:ext uri="{0D108BD9-81ED-4DB2-BD59-A6C34878D82A}">
                    <a16:rowId xmlns:a16="http://schemas.microsoft.com/office/drawing/2014/main" val="3341834669"/>
                  </a:ext>
                </a:extLst>
              </a:tr>
              <a:tr h="202446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it-IT" sz="1200" b="1">
                          <a:effectLst/>
                          <a:latin typeface="Century Gothic" panose="020B0502020202020204" pitchFamily="34" charset="0"/>
                        </a:rPr>
                        <a:t>Totale RRF </a:t>
                      </a:r>
                      <a:endParaRPr lang="en-US" sz="18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entury Gothic" panose="020B0502020202020204" pitchFamily="34" charset="0"/>
                        </a:rPr>
                        <a:t>191,5</a:t>
                      </a:r>
                      <a:endParaRPr lang="en-US" sz="18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extLst>
                  <a:ext uri="{0D108BD9-81ED-4DB2-BD59-A6C34878D82A}">
                    <a16:rowId xmlns:a16="http://schemas.microsoft.com/office/drawing/2014/main" val="1902105998"/>
                  </a:ext>
                </a:extLst>
              </a:tr>
              <a:tr h="202446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it-IT" sz="1200" b="1">
                          <a:effectLst/>
                          <a:latin typeface="Century Gothic" panose="020B0502020202020204" pitchFamily="34" charset="0"/>
                        </a:rPr>
                        <a:t>Fondo Complementare</a:t>
                      </a:r>
                      <a:endParaRPr lang="en-US" sz="18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entury Gothic" panose="020B0502020202020204" pitchFamily="34" charset="0"/>
                        </a:rPr>
                        <a:t>30,6</a:t>
                      </a:r>
                      <a:endParaRPr lang="en-US" sz="18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extLst>
                  <a:ext uri="{0D108BD9-81ED-4DB2-BD59-A6C34878D82A}">
                    <a16:rowId xmlns:a16="http://schemas.microsoft.com/office/drawing/2014/main" val="2839351130"/>
                  </a:ext>
                </a:extLst>
              </a:tr>
              <a:tr h="202446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it-IT" sz="1200" b="1" dirty="0">
                          <a:effectLst/>
                          <a:latin typeface="Century Gothic" panose="020B0502020202020204" pitchFamily="34" charset="0"/>
                        </a:rPr>
                        <a:t>React-EU</a:t>
                      </a:r>
                      <a:endParaRPr lang="en-US" sz="18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entury Gothic" panose="020B0502020202020204" pitchFamily="34" charset="0"/>
                        </a:rPr>
                        <a:t>13,0</a:t>
                      </a:r>
                      <a:endParaRPr lang="en-US" sz="18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extLst>
                  <a:ext uri="{0D108BD9-81ED-4DB2-BD59-A6C34878D82A}">
                    <a16:rowId xmlns:a16="http://schemas.microsoft.com/office/drawing/2014/main" val="352675135"/>
                  </a:ext>
                </a:extLst>
              </a:tr>
              <a:tr h="202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entury Gothic" panose="020B0502020202020204" pitchFamily="34" charset="0"/>
                        </a:rPr>
                        <a:t>Totale (a + b + c)</a:t>
                      </a:r>
                      <a:endParaRPr lang="en-US" sz="18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entury Gothic" panose="020B0502020202020204" pitchFamily="34" charset="0"/>
                        </a:rPr>
                        <a:t>235,6</a:t>
                      </a:r>
                      <a:endParaRPr lang="en-US" sz="18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extLst>
                  <a:ext uri="{0D108BD9-81ED-4DB2-BD59-A6C34878D82A}">
                    <a16:rowId xmlns:a16="http://schemas.microsoft.com/office/drawing/2014/main" val="2638488033"/>
                  </a:ext>
                </a:extLst>
              </a:tr>
              <a:tr h="202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entury Gothic" panose="020B0502020202020204" pitchFamily="34" charset="0"/>
                        </a:rPr>
                        <a:t>Totale risorse aggiuntive per valutazione d’impatto </a:t>
                      </a:r>
                      <a:endParaRPr lang="en-US" sz="18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</a:rPr>
                        <a:t>182,7*</a:t>
                      </a:r>
                      <a:endParaRPr lang="en-US" sz="18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3449" marR="83449" marT="0" marB="0"/>
                </a:tc>
                <a:extLst>
                  <a:ext uri="{0D108BD9-81ED-4DB2-BD59-A6C34878D82A}">
                    <a16:rowId xmlns:a16="http://schemas.microsoft.com/office/drawing/2014/main" val="2247158986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742B891-6F6F-45D3-8F94-1757A0CF2C14}"/>
              </a:ext>
            </a:extLst>
          </p:cNvPr>
          <p:cNvSpPr/>
          <p:nvPr/>
        </p:nvSpPr>
        <p:spPr>
          <a:xfrm>
            <a:off x="7545719" y="1405897"/>
            <a:ext cx="581030" cy="215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DD0AF-8EF4-4422-B646-6A4503E8C34C}"/>
              </a:ext>
            </a:extLst>
          </p:cNvPr>
          <p:cNvSpPr txBox="1"/>
          <p:nvPr/>
        </p:nvSpPr>
        <p:spPr>
          <a:xfrm>
            <a:off x="457198" y="2717133"/>
            <a:ext cx="766955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linea con le indicazioni della CE sulla ammissibilità nel PNRR solo di </a:t>
            </a:r>
            <a:r>
              <a:rPr lang="it-IT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investimenti</a:t>
            </a:r>
            <a:r>
              <a:rPr lang="it-IT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...</a:t>
            </a:r>
          </a:p>
          <a:p>
            <a:endParaRPr lang="it-IT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... utilizziamo </a:t>
            </a:r>
            <a:r>
              <a:rPr lang="it-IT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l’intero ammontare RRF </a:t>
            </a:r>
          </a:p>
          <a:p>
            <a:endParaRPr lang="it-IT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Criteri di allocazione</a:t>
            </a:r>
            <a:r>
              <a:rPr lang="it-IT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endParaRPr lang="it-IT" sz="7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it-IT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ussidi, agevolazioni fiscali o incentivi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Beni immateriali </a:t>
            </a:r>
            <a:endParaRPr lang="en-US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5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Allocazione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diretta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lion’s share a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Costruzioni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9" name="Google Shape;249;p25"/>
          <p:cNvCxnSpPr/>
          <p:nvPr/>
        </p:nvCxnSpPr>
        <p:spPr>
          <a:xfrm rot="10800000">
            <a:off x="94025" y="4834429"/>
            <a:ext cx="7906344" cy="0"/>
          </a:xfrm>
          <a:prstGeom prst="straightConnector1">
            <a:avLst/>
          </a:prstGeom>
          <a:noFill/>
          <a:ln w="12700" cap="flat" cmpd="sng">
            <a:solidFill>
              <a:srgbClr val="03276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25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</a:t>
            </a:r>
            <a:r>
              <a:rPr lang="en-US" sz="1100" b="0" i="0" u="none" strike="noStrike" cap="none" dirty="0" err="1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457200" y="4588207"/>
            <a:ext cx="7841556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elaborazioni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Osservatorio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testo PNRR, quota di “non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categorizzato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non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riportata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7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C1044E7-FEF4-4D1F-A713-99C5CBDF4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787395"/>
              </p:ext>
            </p:extLst>
          </p:nvPr>
        </p:nvGraphicFramePr>
        <p:xfrm>
          <a:off x="457199" y="618782"/>
          <a:ext cx="7669551" cy="396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6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it-IT" sz="1600" b="1" dirty="0">
                <a:solidFill>
                  <a:srgbClr val="FF0000"/>
                </a:solidFill>
                <a:latin typeface="Century Gothic"/>
              </a:rPr>
              <a:t>a prevalenza di Costruzioni e Manifattura è data dalle prime tre Missioni</a:t>
            </a:r>
            <a:endParaRPr sz="2000" b="1" dirty="0">
              <a:solidFill>
                <a:srgbClr val="FF0000"/>
              </a:solidFill>
              <a:latin typeface="Century Gothic"/>
              <a:sym typeface="Century Gothic"/>
            </a:endParaRPr>
          </a:p>
        </p:txBody>
      </p:sp>
      <p:cxnSp>
        <p:nvCxnSpPr>
          <p:cNvPr id="249" name="Google Shape;249;p25"/>
          <p:cNvCxnSpPr/>
          <p:nvPr/>
        </p:nvCxnSpPr>
        <p:spPr>
          <a:xfrm rot="10800000">
            <a:off x="94025" y="4834429"/>
            <a:ext cx="7906344" cy="0"/>
          </a:xfrm>
          <a:prstGeom prst="straightConnector1">
            <a:avLst/>
          </a:prstGeom>
          <a:noFill/>
          <a:ln w="12700" cap="flat" cmpd="sng">
            <a:solidFill>
              <a:srgbClr val="03276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25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</a:t>
            </a:r>
            <a:r>
              <a:rPr lang="en-US" sz="1100" b="0" i="0" u="none" strike="noStrike" cap="none" dirty="0" err="1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457200" y="4588207"/>
            <a:ext cx="281619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elaborazioni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Osservatorio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testo PNRR</a:t>
            </a:r>
            <a:endParaRPr sz="7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Immagine 17">
            <a:extLst>
              <a:ext uri="{FF2B5EF4-FFF2-40B4-BE49-F238E27FC236}">
                <a16:creationId xmlns:a16="http://schemas.microsoft.com/office/drawing/2014/main" id="{366E10E3-B8E6-408D-AF78-808440366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6" y="675640"/>
            <a:ext cx="7662449" cy="37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7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Punti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chiave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Allocazione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Diretta</a:t>
            </a: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9" name="Google Shape;249;p25"/>
          <p:cNvCxnSpPr/>
          <p:nvPr/>
        </p:nvCxnSpPr>
        <p:spPr>
          <a:xfrm rot="10800000">
            <a:off x="94025" y="4834429"/>
            <a:ext cx="7906344" cy="0"/>
          </a:xfrm>
          <a:prstGeom prst="straightConnector1">
            <a:avLst/>
          </a:prstGeom>
          <a:noFill/>
          <a:ln w="12700" cap="flat" cmpd="sng">
            <a:solidFill>
              <a:srgbClr val="03276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25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</a:t>
            </a:r>
            <a:r>
              <a:rPr lang="en-US" sz="1100" b="0" i="0" u="none" strike="noStrike" cap="none" dirty="0" err="1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42;p31">
            <a:extLst>
              <a:ext uri="{FF2B5EF4-FFF2-40B4-BE49-F238E27FC236}">
                <a16:creationId xmlns:a16="http://schemas.microsoft.com/office/drawing/2014/main" id="{ECA3E4A4-EB56-4BF7-8785-C7C056C983E3}"/>
              </a:ext>
            </a:extLst>
          </p:cNvPr>
          <p:cNvSpPr txBox="1"/>
          <p:nvPr/>
        </p:nvSpPr>
        <p:spPr>
          <a:xfrm>
            <a:off x="543228" y="879966"/>
            <a:ext cx="7669500" cy="42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+mj-lt"/>
              <a:buAutoNum type="arabicPeriod"/>
            </a:pP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</a:t>
            </a:r>
            <a:r>
              <a:rPr lang="it-IT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uota Terziario in PNRR (circa il 40%) </a:t>
            </a:r>
            <a:r>
              <a:rPr lang="it-IT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inferiore</a:t>
            </a:r>
            <a:r>
              <a:rPr lang="it-IT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alla quota su PIL (quasi il 75%)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+mj-lt"/>
              <a:buAutoNum type="arabicPeriod"/>
            </a:pP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Prevalenza allocazione a settori tradizionali, allocazione a mondo </a:t>
            </a:r>
            <a:r>
              <a:rPr lang="it-IT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ICT trascurata </a:t>
            </a:r>
            <a:r>
              <a:rPr lang="it-IT" dirty="0">
                <a:solidFill>
                  <a:schemeClr val="tx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(4.2%)</a:t>
            </a:r>
            <a:endParaRPr lang="it-IT" b="1" dirty="0">
              <a:solidFill>
                <a:srgbClr val="FF0000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+mj-lt"/>
              <a:buAutoNum type="arabicPeriod"/>
            </a:pP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Meno di 1% per i settori con impatto Covid maggiormente negativo (Attività Artistiche e Servizi di Alloggio e Ristorazione)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+mj-lt"/>
              <a:buAutoNum type="arabicPeriod"/>
            </a:pPr>
            <a:r>
              <a:rPr lang="it-IT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Rischio </a:t>
            </a:r>
            <a:r>
              <a:rPr lang="it-IT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sovraffollamento</a:t>
            </a:r>
            <a:r>
              <a:rPr lang="it-IT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progetti per Costruzioni ...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+mj-lt"/>
              <a:buAutoNum type="arabicPeriod"/>
            </a:pP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... in parte attenuato da alta incidenza di </a:t>
            </a:r>
            <a:r>
              <a:rPr lang="it-IT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scadenze allungate </a:t>
            </a: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(MIMS)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+mj-lt"/>
              <a:buAutoNum type="arabicPeriod"/>
            </a:pPr>
            <a:r>
              <a:rPr lang="it-IT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Tutti i settori dovranno attingere alla rispettiva </a:t>
            </a:r>
            <a:r>
              <a:rPr lang="it-IT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catena dei fornitori </a:t>
            </a:r>
            <a:r>
              <a:rPr lang="it-IT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 l’effettuazione dei progetti</a:t>
            </a: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endParaRPr lang="it-IT" sz="100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  <a:buClr>
                <a:srgbClr val="FF0000"/>
              </a:buClr>
              <a:buSzPts val="1600"/>
            </a:pPr>
            <a:r>
              <a:rPr lang="it-IT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... n</a:t>
            </a: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ecessità di un’analisi di allocazione </a:t>
            </a:r>
            <a:r>
              <a:rPr lang="it-IT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indiretta</a:t>
            </a:r>
            <a:r>
              <a:rPr lang="it-IT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+mj-lt"/>
              <a:buAutoNum type="arabicPeriod"/>
            </a:pPr>
            <a:endParaRPr dirty="0">
              <a:latin typeface="Century Gothic" panose="020B0502020202020204" pitchFamily="34" charset="0"/>
            </a:endParaRPr>
          </a:p>
          <a:p>
            <a:pPr marL="742950" marR="0" lvl="1" indent="-196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B45236E-DA72-4FAD-80F3-FBEC58995C80}"/>
              </a:ext>
            </a:extLst>
          </p:cNvPr>
          <p:cNvSpPr/>
          <p:nvPr/>
        </p:nvSpPr>
        <p:spPr>
          <a:xfrm>
            <a:off x="1069306" y="4106999"/>
            <a:ext cx="372676" cy="998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7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Confronto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Allocazione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Diretta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Indiretta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8" name="Google Shape;268;p26"/>
          <p:cNvCxnSpPr/>
          <p:nvPr/>
        </p:nvCxnSpPr>
        <p:spPr>
          <a:xfrm rot="10800000">
            <a:off x="94025" y="4834429"/>
            <a:ext cx="7906344" cy="0"/>
          </a:xfrm>
          <a:prstGeom prst="straightConnector1">
            <a:avLst/>
          </a:prstGeom>
          <a:noFill/>
          <a:ln w="12700" cap="flat" cmpd="sng">
            <a:solidFill>
              <a:srgbClr val="03276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9" name="Google Shape;269;p26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</a:t>
            </a:r>
            <a:r>
              <a:rPr lang="en-US" sz="1100" b="0" i="0" u="none" strike="noStrike" cap="none" dirty="0" err="1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2;p25">
            <a:extLst>
              <a:ext uri="{FF2B5EF4-FFF2-40B4-BE49-F238E27FC236}">
                <a16:creationId xmlns:a16="http://schemas.microsoft.com/office/drawing/2014/main" id="{82764032-E0B6-4123-8B76-E52CA934A211}"/>
              </a:ext>
            </a:extLst>
          </p:cNvPr>
          <p:cNvSpPr txBox="1"/>
          <p:nvPr/>
        </p:nvSpPr>
        <p:spPr>
          <a:xfrm>
            <a:off x="457200" y="4588207"/>
            <a:ext cx="7841556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elaborazioni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Osservatorio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testo PNRR, quota di “non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categorizzato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non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riportata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7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0F5C072-2704-41BB-BCFF-9C6DC8CEC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605575"/>
              </p:ext>
            </p:extLst>
          </p:nvPr>
        </p:nvGraphicFramePr>
        <p:xfrm>
          <a:off x="-2112022" y="650240"/>
          <a:ext cx="11353125" cy="393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Conclusioni</a:t>
            </a: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9" name="Google Shape;249;p25"/>
          <p:cNvCxnSpPr/>
          <p:nvPr/>
        </p:nvCxnSpPr>
        <p:spPr>
          <a:xfrm rot="10800000">
            <a:off x="94025" y="4834429"/>
            <a:ext cx="7906344" cy="0"/>
          </a:xfrm>
          <a:prstGeom prst="straightConnector1">
            <a:avLst/>
          </a:prstGeom>
          <a:noFill/>
          <a:ln w="12700" cap="flat" cmpd="sng">
            <a:solidFill>
              <a:srgbClr val="03276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25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</a:t>
            </a:r>
            <a:r>
              <a:rPr lang="en-US" sz="1100" b="0" i="0" u="none" strike="noStrike" cap="none" dirty="0" err="1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42;p31">
            <a:extLst>
              <a:ext uri="{FF2B5EF4-FFF2-40B4-BE49-F238E27FC236}">
                <a16:creationId xmlns:a16="http://schemas.microsoft.com/office/drawing/2014/main" id="{ECA3E4A4-EB56-4BF7-8785-C7C056C983E3}"/>
              </a:ext>
            </a:extLst>
          </p:cNvPr>
          <p:cNvSpPr txBox="1"/>
          <p:nvPr/>
        </p:nvSpPr>
        <p:spPr>
          <a:xfrm>
            <a:off x="457251" y="772465"/>
            <a:ext cx="7669500" cy="510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Analisi di </a:t>
            </a:r>
            <a:r>
              <a:rPr lang="it-IT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allocazione</a:t>
            </a:r>
            <a:r>
              <a:rPr lang="it-IT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NON di impatto economico complessivo</a:t>
            </a:r>
            <a:endParaRPr lang="it-IT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Due fasi:</a:t>
            </a:r>
          </a:p>
          <a:p>
            <a:pPr marL="631825" lvl="2" indent="-285750">
              <a:spcBef>
                <a:spcPts val="1200"/>
              </a:spcBef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i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Diretta</a:t>
            </a: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allocazione immediata delle risorse ai settori</a:t>
            </a:r>
          </a:p>
          <a:p>
            <a:pPr marL="631825" lvl="2" indent="-285750">
              <a:spcBef>
                <a:spcPts val="1200"/>
              </a:spcBef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i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Indiretta</a:t>
            </a: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necessaria distribuzione alle filiere di riferimento per ogni settore</a:t>
            </a:r>
          </a:p>
          <a:p>
            <a:pPr marL="396875" lvl="2" indent="-396875">
              <a:spcBef>
                <a:spcPts val="1200"/>
              </a:spcBef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Nella quantificazione </a:t>
            </a:r>
            <a:r>
              <a:rPr lang="it-IT" i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diretta</a:t>
            </a: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spicca la quota allocata a </a:t>
            </a:r>
            <a:r>
              <a:rPr lang="it-IT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Costruzioni</a:t>
            </a: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(oltre 40%)</a:t>
            </a:r>
          </a:p>
          <a:p>
            <a:pPr marL="396875" lvl="2" indent="-396875">
              <a:spcBef>
                <a:spcPts val="1200"/>
              </a:spcBef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Utilizzando le tavole I/O risulta forte attenuazione di Costruzioni (da 42% a 16%) ...</a:t>
            </a:r>
          </a:p>
          <a:p>
            <a:pPr marL="396875" lvl="2" indent="-396875">
              <a:spcBef>
                <a:spcPts val="1200"/>
              </a:spcBef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... e un aumento considerevole di </a:t>
            </a:r>
            <a:r>
              <a:rPr lang="it-IT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Manifattura</a:t>
            </a: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(dal 16% al 28%)</a:t>
            </a:r>
          </a:p>
          <a:p>
            <a:pPr marL="396875" lvl="2" indent="-396875">
              <a:spcBef>
                <a:spcPts val="1200"/>
              </a:spcBef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Nel complesso , allocazione di risorse che </a:t>
            </a:r>
            <a:r>
              <a:rPr lang="it-IT" b="1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riflette impostazione industrialista NGEU </a:t>
            </a:r>
            <a:r>
              <a:rPr lang="it-IT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...</a:t>
            </a:r>
            <a:endParaRPr lang="it-IT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96875" lvl="2" indent="-396875">
              <a:spcBef>
                <a:spcPts val="1200"/>
              </a:spcBef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... con uno squilibrio </a:t>
            </a:r>
            <a:r>
              <a:rPr lang="it-IT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favore dei settori industriali rispetto al Terziario </a:t>
            </a:r>
          </a:p>
          <a:p>
            <a:pPr marL="396875" lvl="2" indent="-396875">
              <a:spcBef>
                <a:spcPts val="1200"/>
              </a:spcBef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endParaRPr lang="it-IT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lvl="4" indent="-457200">
              <a:spcBef>
                <a:spcPts val="1200"/>
              </a:spcBef>
              <a:buClr>
                <a:srgbClr val="FF0000"/>
              </a:buClr>
              <a:buSzPts val="1600"/>
              <a:buFont typeface="+mj-lt"/>
              <a:buAutoNum type="arabicPeriod"/>
            </a:pPr>
            <a:endParaRPr lang="it-IT" b="1" dirty="0">
              <a:solidFill>
                <a:srgbClr val="FF0000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+mj-lt"/>
              <a:buAutoNum type="arabicPeriod"/>
            </a:pPr>
            <a:endParaRPr dirty="0">
              <a:latin typeface="Century Gothic" panose="020B0502020202020204" pitchFamily="34" charset="0"/>
            </a:endParaRPr>
          </a:p>
          <a:p>
            <a:pPr marL="742950" marR="0" lvl="1" indent="-196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954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8132" y="4231598"/>
            <a:ext cx="1987736" cy="794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5"/>
          <p:cNvGrpSpPr/>
          <p:nvPr/>
        </p:nvGrpSpPr>
        <p:grpSpPr>
          <a:xfrm>
            <a:off x="0" y="0"/>
            <a:ext cx="9211350" cy="2203470"/>
            <a:chOff x="123226" y="100611"/>
            <a:chExt cx="8931532" cy="2136534"/>
          </a:xfrm>
        </p:grpSpPr>
        <p:pic>
          <p:nvPicPr>
            <p:cNvPr id="291" name="Google Shape;291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226" y="109402"/>
              <a:ext cx="1444229" cy="1025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1138" y="109402"/>
              <a:ext cx="1439336" cy="1026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31799" y="109402"/>
              <a:ext cx="1435988" cy="1025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125871" y="109402"/>
              <a:ext cx="1437104" cy="1030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613921" y="100611"/>
              <a:ext cx="1440837" cy="1033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5817" y="1209588"/>
              <a:ext cx="1421638" cy="101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645153" y="1209588"/>
              <a:ext cx="1425321" cy="1027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135630" y="1209588"/>
              <a:ext cx="1436370" cy="1027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646982" y="1209588"/>
              <a:ext cx="1421638" cy="101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141337" y="1220637"/>
              <a:ext cx="1421638" cy="101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613921" y="1213271"/>
              <a:ext cx="1432687" cy="1009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646982" y="100611"/>
              <a:ext cx="1421638" cy="1012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57200" y="48375"/>
            <a:ext cx="73629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Gothic"/>
              <a:buNone/>
            </a:pP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Forte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effetto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pandemia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UE</a:t>
            </a:r>
            <a:endParaRPr sz="2000" b="1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8" name="Google Shape;188;p2"/>
          <p:cNvCxnSpPr/>
          <p:nvPr/>
        </p:nvCxnSpPr>
        <p:spPr>
          <a:xfrm rot="10800000">
            <a:off x="94025" y="4834429"/>
            <a:ext cx="7906344" cy="0"/>
          </a:xfrm>
          <a:prstGeom prst="straightConnector1">
            <a:avLst/>
          </a:prstGeom>
          <a:noFill/>
          <a:ln w="12700" cap="flat" cmpd="sng">
            <a:solidFill>
              <a:srgbClr val="03276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2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032764"/>
                </a:solidFill>
                <a:latin typeface="Century Gothic"/>
                <a:sym typeface="Century Gothic"/>
              </a:rPr>
              <a:t>11 </a:t>
            </a:r>
            <a:r>
              <a:rPr lang="en-US" sz="1100" dirty="0" err="1">
                <a:solidFill>
                  <a:srgbClr val="032764"/>
                </a:solidFill>
                <a:latin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457200" y="4588207"/>
            <a:ext cx="281619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Oxford Economics</a:t>
            </a:r>
            <a:endParaRPr sz="7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DC3F2C5-D3D3-46F0-B714-83EE5C45E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539704"/>
              </p:ext>
            </p:extLst>
          </p:nvPr>
        </p:nvGraphicFramePr>
        <p:xfrm>
          <a:off x="457199" y="824347"/>
          <a:ext cx="7669551" cy="371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110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57200" y="48375"/>
            <a:ext cx="73629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Gothic"/>
              <a:buNone/>
            </a:pP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Terziario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riprende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ruolo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motore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economia in T2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2"/>
          <p:cNvCxnSpPr/>
          <p:nvPr/>
        </p:nvCxnSpPr>
        <p:spPr>
          <a:xfrm rot="10800000">
            <a:off x="94025" y="4834429"/>
            <a:ext cx="7906344" cy="0"/>
          </a:xfrm>
          <a:prstGeom prst="straightConnector1">
            <a:avLst/>
          </a:prstGeom>
          <a:noFill/>
          <a:ln w="12700" cap="flat" cmpd="sng">
            <a:solidFill>
              <a:srgbClr val="03276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2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457200" y="4588207"/>
            <a:ext cx="281619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Istat. Dati destagionalizzati</a:t>
            </a:r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92" name="Google Shape;192;p2"/>
          <p:cNvGraphicFramePr/>
          <p:nvPr/>
        </p:nvGraphicFramePr>
        <p:xfrm>
          <a:off x="457199" y="704145"/>
          <a:ext cx="7669526" cy="3750050"/>
        </p:xfrm>
        <a:graphic>
          <a:graphicData uri="http://schemas.openxmlformats.org/drawingml/2006/table">
            <a:tbl>
              <a:tblPr>
                <a:noFill/>
                <a:tableStyleId>{9E907B07-23A2-4F32-A053-9464EDF4899C}</a:tableStyleId>
              </a:tblPr>
              <a:tblGrid>
                <a:gridCol w="335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94">
                  <a:extLst>
                    <a:ext uri="{9D8B030D-6E8A-4147-A177-3AD203B41FA5}">
                      <a16:colId xmlns:a16="http://schemas.microsoft.com/office/drawing/2014/main" val="1763529134"/>
                    </a:ext>
                  </a:extLst>
                </a:gridCol>
                <a:gridCol w="55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Var. Annuale 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Var. Trim 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Var. Trim 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Var. Trim 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Var. Tendenziale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2020</a:t>
                      </a:r>
                      <a:endParaRPr sz="1600" b="1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2020</a:t>
                      </a:r>
                      <a:r>
                        <a:rPr lang="en-US" sz="8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T4</a:t>
                      </a:r>
                      <a:endParaRPr sz="1600" b="1" u="none" strike="noStrike" cap="none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2021</a:t>
                      </a:r>
                      <a:r>
                        <a:rPr lang="en-US" sz="8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</a:t>
                      </a:r>
                      <a:r>
                        <a:rPr lang="en-US" sz="8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600" b="1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2021 T2</a:t>
                      </a:r>
                      <a:endParaRPr sz="1600" b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2021 T2</a:t>
                      </a:r>
                      <a:endParaRPr sz="1600" b="1" u="none" strike="noStrike" cap="none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Valore Aggiunto Nazionale</a:t>
                      </a:r>
                      <a:endParaRPr lang="en-US" sz="14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-8.6%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Arial"/>
                        </a:rPr>
                        <a:t>-1.8%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0.35%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2.5%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18.7%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 </a:t>
                      </a:r>
                      <a:r>
                        <a:rPr lang="en-US" sz="9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Manifattura</a:t>
                      </a:r>
                      <a:endParaRPr sz="9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-11.</a:t>
                      </a:r>
                      <a:r>
                        <a:rPr lang="en-US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Arial"/>
                        </a:rPr>
                        <a:t>0.4%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1.1%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r>
                        <a:rPr lang="en-US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37.75%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 Costruzioni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-6.6%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Arial"/>
                        </a:rPr>
                        <a:t>-1.5%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5.7%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3.2%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53.8%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 Servizi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-8.1%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Arial"/>
                        </a:rPr>
                        <a:t>-2.3%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-0.4%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2.9%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</a:t>
                      </a:r>
                      <a:r>
                        <a:rPr lang="en-US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PA,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Istruzione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Sanità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Arial"/>
                        </a:rPr>
                        <a:t>0.2%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-0.3%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3.8%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  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Artistiche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 di </a:t>
                      </a:r>
                      <a:r>
                        <a:rPr lang="en-US" sz="900" b="0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Intrattenimento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-14.</a:t>
                      </a:r>
                      <a:r>
                        <a:rPr lang="en-US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Arial"/>
                        </a:rPr>
                        <a:t>-8.1%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-2.25%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7.75%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8.1%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   Attività Finanziarie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-2.6%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Arial"/>
                        </a:rPr>
                        <a:t>-1.2%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1.6%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-0.1%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2.3%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   Attività Professionali ed Immobiliari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-6.11%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Arial"/>
                        </a:rPr>
                        <a:t>-0.8%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0.76%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r>
                        <a:rPr lang="en-US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10.2%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   Servizi di Informazione e Comunicazione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1.9%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sym typeface="Arial"/>
                        </a:rPr>
                        <a:t>-0.1%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</a:t>
                      </a:r>
                      <a:r>
                        <a:rPr lang="en-US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2.6%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12.1%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Commercio, trasporto, alloggio e ristorazione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-16.0%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sym typeface="Arial"/>
                        </a:rPr>
                        <a:t>-5.6%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-2.25%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8.3%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26.8%</a:t>
                      </a:r>
                      <a:endParaRPr sz="1600" u="none" strike="noStrike" cap="none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Google Shape;190;p2">
            <a:extLst>
              <a:ext uri="{FF2B5EF4-FFF2-40B4-BE49-F238E27FC236}">
                <a16:creationId xmlns:a16="http://schemas.microsoft.com/office/drawing/2014/main" id="{F23609D3-A40B-4637-B9BB-AEE702451C32}"/>
              </a:ext>
            </a:extLst>
          </p:cNvPr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032764"/>
                </a:solidFill>
                <a:latin typeface="Century Gothic"/>
                <a:sym typeface="Century Gothic"/>
              </a:rPr>
              <a:t>11 </a:t>
            </a:r>
            <a:r>
              <a:rPr lang="en-US" sz="1100" dirty="0" err="1">
                <a:solidFill>
                  <a:srgbClr val="032764"/>
                </a:solidFill>
                <a:latin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7680AF-40B1-4762-9816-CFF46951662F}"/>
              </a:ext>
            </a:extLst>
          </p:cNvPr>
          <p:cNvSpPr/>
          <p:nvPr/>
        </p:nvSpPr>
        <p:spPr>
          <a:xfrm>
            <a:off x="4697506" y="4163038"/>
            <a:ext cx="2034988" cy="26735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0FAEAE-F5C8-4FC5-9DF4-8B5B64316632}"/>
              </a:ext>
            </a:extLst>
          </p:cNvPr>
          <p:cNvSpPr/>
          <p:nvPr/>
        </p:nvSpPr>
        <p:spPr>
          <a:xfrm>
            <a:off x="4697506" y="2848148"/>
            <a:ext cx="2034988" cy="26735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276EAD-50A2-4CCD-9899-EB224ED75E7F}"/>
              </a:ext>
            </a:extLst>
          </p:cNvPr>
          <p:cNvSpPr/>
          <p:nvPr/>
        </p:nvSpPr>
        <p:spPr>
          <a:xfrm>
            <a:off x="4697506" y="2200562"/>
            <a:ext cx="2034988" cy="267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Costruzioni e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CT superano livelli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30"/>
          <p:cNvCxnSpPr/>
          <p:nvPr/>
        </p:nvCxnSpPr>
        <p:spPr>
          <a:xfrm rot="10800000">
            <a:off x="94025" y="4834429"/>
            <a:ext cx="7906344" cy="0"/>
          </a:xfrm>
          <a:prstGeom prst="straightConnector1">
            <a:avLst/>
          </a:prstGeom>
          <a:noFill/>
          <a:ln w="12700" cap="flat" cmpd="sng">
            <a:solidFill>
              <a:srgbClr val="03276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30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327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457199" y="4588207"/>
            <a:ext cx="5336562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Fonte: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Istat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Dati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destagionalizzati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In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parentesi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il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trimestre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di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ritorno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livello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2019T4 (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previsioni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Oxford Economics)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03" name="Google Shape;203;p30"/>
          <p:cNvGraphicFramePr/>
          <p:nvPr/>
        </p:nvGraphicFramePr>
        <p:xfrm>
          <a:off x="235974" y="665027"/>
          <a:ext cx="3921088" cy="381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4" name="Google Shape;204;p30"/>
          <p:cNvGraphicFramePr/>
          <p:nvPr/>
        </p:nvGraphicFramePr>
        <p:xfrm>
          <a:off x="4049486" y="665026"/>
          <a:ext cx="4637314" cy="392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90;p2">
            <a:extLst>
              <a:ext uri="{FF2B5EF4-FFF2-40B4-BE49-F238E27FC236}">
                <a16:creationId xmlns:a16="http://schemas.microsoft.com/office/drawing/2014/main" id="{5E1A104A-1604-47F8-BC2C-557C2EB98372}"/>
              </a:ext>
            </a:extLst>
          </p:cNvPr>
          <p:cNvSpPr txBox="1"/>
          <p:nvPr/>
        </p:nvSpPr>
        <p:spPr>
          <a:xfrm>
            <a:off x="94023" y="484329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32764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11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32764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Ottobre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T3 anche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imprese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servizi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superano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livelli di fiducia 2019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</a:t>
            </a:r>
            <a:r>
              <a:rPr lang="en-US" sz="1100" b="0" i="0" u="none" strike="noStrike" cap="none" dirty="0" err="1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894E2C5-99D8-40EA-AC31-C0524AB30795}"/>
              </a:ext>
            </a:extLst>
          </p:cNvPr>
          <p:cNvGraphicFramePr>
            <a:graphicFrameLocks/>
          </p:cNvGraphicFramePr>
          <p:nvPr/>
        </p:nvGraphicFramePr>
        <p:xfrm>
          <a:off x="457199" y="610438"/>
          <a:ext cx="7669551" cy="205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F87DCAB-7482-48E0-90E2-8F0A5CDA271A}"/>
              </a:ext>
            </a:extLst>
          </p:cNvPr>
          <p:cNvGraphicFramePr>
            <a:graphicFrameLocks/>
          </p:cNvGraphicFramePr>
          <p:nvPr/>
        </p:nvGraphicFramePr>
        <p:xfrm>
          <a:off x="464126" y="2791692"/>
          <a:ext cx="7662624" cy="188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Google Shape;202;p30">
            <a:extLst>
              <a:ext uri="{FF2B5EF4-FFF2-40B4-BE49-F238E27FC236}">
                <a16:creationId xmlns:a16="http://schemas.microsoft.com/office/drawing/2014/main" id="{D4470254-A762-447A-9E5E-DC05364248BD}"/>
              </a:ext>
            </a:extLst>
          </p:cNvPr>
          <p:cNvSpPr txBox="1"/>
          <p:nvPr/>
        </p:nvSpPr>
        <p:spPr>
          <a:xfrm>
            <a:off x="457199" y="4634415"/>
            <a:ext cx="3948545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it-IT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Fonte Istat, Clima di Fiducia delle imprese, dati di Aprile 2020 non disponibili.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FBBDA9-AB2F-406F-94C0-6A0C3A86C531}"/>
              </a:ext>
            </a:extLst>
          </p:cNvPr>
          <p:cNvCxnSpPr/>
          <p:nvPr/>
        </p:nvCxnSpPr>
        <p:spPr>
          <a:xfrm>
            <a:off x="990600" y="1316182"/>
            <a:ext cx="7031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7276CB-EC37-486D-92DB-9EB69FB25068}"/>
              </a:ext>
            </a:extLst>
          </p:cNvPr>
          <p:cNvCxnSpPr/>
          <p:nvPr/>
        </p:nvCxnSpPr>
        <p:spPr>
          <a:xfrm>
            <a:off x="990600" y="3193473"/>
            <a:ext cx="7031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4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sym typeface="Century Gothic"/>
              </a:rPr>
              <a:t>Finanza Pubblica Italia – Politica di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sym typeface="Century Gothic"/>
              </a:rPr>
              <a:t>bilancio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sym typeface="Century Gothic"/>
              </a:rPr>
              <a:t>rimane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sym typeface="Century Gothic"/>
              </a:rPr>
              <a:t> espansiva, (con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sym typeface="Century Gothic"/>
              </a:rPr>
              <a:t>ipotesi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sym typeface="Century Gothic"/>
              </a:rPr>
              <a:t> di rimbalzo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sym typeface="Century Gothic"/>
              </a:rPr>
              <a:t>significativo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sym typeface="Century Gothic"/>
              </a:rPr>
              <a:t> del Pil)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</a:t>
            </a:r>
            <a:r>
              <a:rPr lang="en-US" sz="1100" b="0" i="0" u="none" strike="noStrike" cap="none" dirty="0" err="1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02;p30">
            <a:extLst>
              <a:ext uri="{FF2B5EF4-FFF2-40B4-BE49-F238E27FC236}">
                <a16:creationId xmlns:a16="http://schemas.microsoft.com/office/drawing/2014/main" id="{D4470254-A762-447A-9E5E-DC05364248BD}"/>
              </a:ext>
            </a:extLst>
          </p:cNvPr>
          <p:cNvSpPr txBox="1"/>
          <p:nvPr/>
        </p:nvSpPr>
        <p:spPr>
          <a:xfrm>
            <a:off x="395985" y="4069658"/>
            <a:ext cx="3948545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it-IT" sz="7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Fonte Ufficio Parlamentare Bilancio, Ottbre 2021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864E8EA-F28C-40D8-805F-674838AE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85" y="1238570"/>
            <a:ext cx="7730766" cy="2666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BA00C6-2DDB-4345-9303-439FB6334C4E}"/>
              </a:ext>
            </a:extLst>
          </p:cNvPr>
          <p:cNvSpPr txBox="1"/>
          <p:nvPr/>
        </p:nvSpPr>
        <p:spPr>
          <a:xfrm>
            <a:off x="395985" y="1006608"/>
            <a:ext cx="1071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entury Gothic" panose="020B0502020202020204" pitchFamily="34" charset="0"/>
              </a:rPr>
              <a:t>In % del </a:t>
            </a:r>
            <a:r>
              <a:rPr lang="en-US" sz="1100" b="1" dirty="0" err="1">
                <a:latin typeface="Century Gothic" panose="020B0502020202020204" pitchFamily="34" charset="0"/>
              </a:rPr>
              <a:t>Pil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42110-64B5-4418-A626-1DE69C4BF56A}"/>
              </a:ext>
            </a:extLst>
          </p:cNvPr>
          <p:cNvSpPr/>
          <p:nvPr/>
        </p:nvSpPr>
        <p:spPr>
          <a:xfrm>
            <a:off x="6193331" y="2358998"/>
            <a:ext cx="1933420" cy="315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3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it-IT" sz="18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Struttura dei finanziamenti RRF</a:t>
            </a:r>
            <a:br>
              <a:rPr lang="it-IT" sz="18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it-IT" sz="18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Sostanziale differenza tra i vari Paesi</a:t>
            </a:r>
          </a:p>
        </p:txBody>
      </p:sp>
      <p:sp>
        <p:nvSpPr>
          <p:cNvPr id="200" name="Google Shape;200;p30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</a:t>
            </a:r>
            <a:r>
              <a:rPr lang="en-US" sz="1100" b="0" i="0" u="none" strike="noStrike" cap="none" dirty="0" err="1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02;p30">
            <a:extLst>
              <a:ext uri="{FF2B5EF4-FFF2-40B4-BE49-F238E27FC236}">
                <a16:creationId xmlns:a16="http://schemas.microsoft.com/office/drawing/2014/main" id="{D4470254-A762-447A-9E5E-DC05364248BD}"/>
              </a:ext>
            </a:extLst>
          </p:cNvPr>
          <p:cNvSpPr txBox="1"/>
          <p:nvPr/>
        </p:nvSpPr>
        <p:spPr>
          <a:xfrm>
            <a:off x="343431" y="4152020"/>
            <a:ext cx="3948545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it-IT" sz="7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Fonte: Commissione Europea, Piani RRF Nazionali, valori in miliardi di euro, World Bank</a:t>
            </a:r>
            <a:endParaRPr lang="it-IT" sz="100" b="0" i="0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88DA03-2726-4B62-AD52-CE7FEE224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57200"/>
              </p:ext>
            </p:extLst>
          </p:nvPr>
        </p:nvGraphicFramePr>
        <p:xfrm>
          <a:off x="457201" y="1183615"/>
          <a:ext cx="7669549" cy="2886039"/>
        </p:xfrm>
        <a:graphic>
          <a:graphicData uri="http://schemas.openxmlformats.org/drawingml/2006/table">
            <a:tbl>
              <a:tblPr firstRow="1" firstCol="1" bandRow="1">
                <a:tableStyleId>{9E907B07-23A2-4F32-A053-9464EDF4899C}</a:tableStyleId>
              </a:tblPr>
              <a:tblGrid>
                <a:gridCol w="1533539">
                  <a:extLst>
                    <a:ext uri="{9D8B030D-6E8A-4147-A177-3AD203B41FA5}">
                      <a16:colId xmlns:a16="http://schemas.microsoft.com/office/drawing/2014/main" val="4200254148"/>
                    </a:ext>
                  </a:extLst>
                </a:gridCol>
                <a:gridCol w="1533539">
                  <a:extLst>
                    <a:ext uri="{9D8B030D-6E8A-4147-A177-3AD203B41FA5}">
                      <a16:colId xmlns:a16="http://schemas.microsoft.com/office/drawing/2014/main" val="1665812440"/>
                    </a:ext>
                  </a:extLst>
                </a:gridCol>
                <a:gridCol w="1534157">
                  <a:extLst>
                    <a:ext uri="{9D8B030D-6E8A-4147-A177-3AD203B41FA5}">
                      <a16:colId xmlns:a16="http://schemas.microsoft.com/office/drawing/2014/main" val="112285711"/>
                    </a:ext>
                  </a:extLst>
                </a:gridCol>
                <a:gridCol w="1534157">
                  <a:extLst>
                    <a:ext uri="{9D8B030D-6E8A-4147-A177-3AD203B41FA5}">
                      <a16:colId xmlns:a16="http://schemas.microsoft.com/office/drawing/2014/main" val="2645108962"/>
                    </a:ext>
                  </a:extLst>
                </a:gridCol>
                <a:gridCol w="1534157">
                  <a:extLst>
                    <a:ext uri="{9D8B030D-6E8A-4147-A177-3AD203B41FA5}">
                      <a16:colId xmlns:a16="http://schemas.microsoft.com/office/drawing/2014/main" val="3742422730"/>
                    </a:ext>
                  </a:extLst>
                </a:gridCol>
              </a:tblGrid>
              <a:tr h="320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i="1" dirty="0">
                          <a:effectLst/>
                          <a:latin typeface="Century Gothic" panose="020B0502020202020204" pitchFamily="34" charset="0"/>
                        </a:rPr>
                        <a:t>Sovvenzioni </a:t>
                      </a:r>
                      <a:endParaRPr lang="en-US" sz="1400" b="1" i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i="1" dirty="0">
                          <a:effectLst/>
                          <a:latin typeface="Century Gothic" panose="020B0502020202020204" pitchFamily="34" charset="0"/>
                        </a:rPr>
                        <a:t>Prestiti </a:t>
                      </a:r>
                      <a:endParaRPr lang="en-US" sz="1400" b="1" i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i="1" dirty="0">
                          <a:effectLst/>
                          <a:latin typeface="Century Gothic" panose="020B0502020202020204" pitchFamily="34" charset="0"/>
                        </a:rPr>
                        <a:t>Totale risorse RRF</a:t>
                      </a:r>
                      <a:endParaRPr lang="en-US" sz="1400" b="1" i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i="1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RRF </a:t>
                      </a:r>
                      <a:r>
                        <a:rPr lang="en-US" sz="1100" b="0" i="1" dirty="0" err="1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1100" b="0" i="1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1" dirty="0" err="1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Pil</a:t>
                      </a:r>
                      <a:r>
                        <a:rPr lang="en-US" sz="1100" b="0" i="1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2020 (%)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7449636"/>
                  </a:ext>
                </a:extLst>
              </a:tr>
              <a:tr h="320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Germania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25.6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27.9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3806174"/>
                  </a:ext>
                </a:extLst>
              </a:tr>
              <a:tr h="320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Spagna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69.5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69.5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807632"/>
                  </a:ext>
                </a:extLst>
              </a:tr>
              <a:tr h="320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Austria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entury Gothic" panose="020B0502020202020204" pitchFamily="34" charset="0"/>
                        </a:rPr>
                        <a:t>3.5</a:t>
                      </a:r>
                      <a:endParaRPr lang="en-US" sz="14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4.5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463180"/>
                  </a:ext>
                </a:extLst>
              </a:tr>
              <a:tr h="320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Polonia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23.9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12.1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6.9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7443741"/>
                  </a:ext>
                </a:extLst>
              </a:tr>
              <a:tr h="320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Francia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entury Gothic" panose="020B0502020202020204" pitchFamily="34" charset="0"/>
                        </a:rPr>
                        <a:t>39.4</a:t>
                      </a:r>
                      <a:endParaRPr lang="en-US" sz="14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39.4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2178295"/>
                  </a:ext>
                </a:extLst>
              </a:tr>
              <a:tr h="320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Svezia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3.3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3.3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5125577"/>
                  </a:ext>
                </a:extLst>
              </a:tr>
              <a:tr h="320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Belgio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5.9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5.9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726466"/>
                  </a:ext>
                </a:extLst>
              </a:tr>
              <a:tr h="320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Italia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entury Gothic" panose="020B0502020202020204" pitchFamily="34" charset="0"/>
                        </a:rPr>
                        <a:t>68.9</a:t>
                      </a:r>
                      <a:endParaRPr lang="en-US" sz="14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entury Gothic" panose="020B0502020202020204" pitchFamily="34" charset="0"/>
                        </a:rPr>
                        <a:t>122.6</a:t>
                      </a:r>
                      <a:endParaRPr lang="en-US" sz="1400" b="1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entury Gothic" panose="020B0502020202020204" pitchFamily="34" charset="0"/>
                        </a:rPr>
                        <a:t>191.5</a:t>
                      </a:r>
                      <a:endParaRPr lang="en-US" sz="1400" b="1" dirty="0">
                        <a:solidFill>
                          <a:srgbClr val="0F0F3F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F0F3F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745294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9B2B406C-3D93-4A49-BB78-B3494E057149}"/>
              </a:ext>
            </a:extLst>
          </p:cNvPr>
          <p:cNvSpPr/>
          <p:nvPr/>
        </p:nvSpPr>
        <p:spPr>
          <a:xfrm>
            <a:off x="5249919" y="3754608"/>
            <a:ext cx="1060396" cy="315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3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51648" y="47127"/>
            <a:ext cx="1745791" cy="1199019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1878854" y="1323462"/>
            <a:ext cx="1723077" cy="1212896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5526716" y="47127"/>
            <a:ext cx="1723077" cy="1199019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822" y="55359"/>
            <a:ext cx="1745791" cy="121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4822" y="1334439"/>
            <a:ext cx="1745791" cy="120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7405" y="55470"/>
            <a:ext cx="1745791" cy="119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78854" y="47127"/>
            <a:ext cx="1745791" cy="122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48" y="1334439"/>
            <a:ext cx="1745791" cy="120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7405" y="1315104"/>
            <a:ext cx="1745791" cy="122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6715" y="1334439"/>
            <a:ext cx="1723077" cy="120191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/>
          <p:nvPr/>
        </p:nvSpPr>
        <p:spPr>
          <a:xfrm>
            <a:off x="7370121" y="3905101"/>
            <a:ext cx="1723077" cy="1183368"/>
          </a:xfrm>
          <a:prstGeom prst="rect">
            <a:avLst/>
          </a:prstGeom>
          <a:solidFill>
            <a:srgbClr val="051B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1878854" y="3905101"/>
            <a:ext cx="1723077" cy="1186854"/>
          </a:xfrm>
          <a:prstGeom prst="rect">
            <a:avLst/>
          </a:prstGeom>
          <a:solidFill>
            <a:srgbClr val="051B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331" y="3924018"/>
            <a:ext cx="1714424" cy="114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43649" y="3924019"/>
            <a:ext cx="1723078" cy="116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94822" y="3924019"/>
            <a:ext cx="1754261" cy="116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3"/>
          <p:cNvGrpSpPr/>
          <p:nvPr/>
        </p:nvGrpSpPr>
        <p:grpSpPr>
          <a:xfrm>
            <a:off x="1950014" y="1782986"/>
            <a:ext cx="1585325" cy="414010"/>
            <a:chOff x="-2855267" y="2592522"/>
            <a:chExt cx="2313824" cy="604259"/>
          </a:xfrm>
        </p:grpSpPr>
        <p:pic>
          <p:nvPicPr>
            <p:cNvPr id="226" name="Google Shape;226;p23" descr="PARTNER-IDEALE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2720195" y="2592522"/>
              <a:ext cx="2043681" cy="241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3" descr="PARTNER-IDEALE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2518858" y="2824649"/>
              <a:ext cx="1641007" cy="179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3" descr="PARTNER-IDEAL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2855267" y="2994262"/>
              <a:ext cx="2313824" cy="2025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2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1745" y="284706"/>
            <a:ext cx="1577284" cy="6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56292" y="4148479"/>
            <a:ext cx="1577284" cy="6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3"/>
          <p:cNvSpPr/>
          <p:nvPr/>
        </p:nvSpPr>
        <p:spPr>
          <a:xfrm>
            <a:off x="51648" y="2616199"/>
            <a:ext cx="9041548" cy="2480173"/>
          </a:xfrm>
          <a:prstGeom prst="rect">
            <a:avLst/>
          </a:prstGeom>
          <a:solidFill>
            <a:srgbClr val="051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0" y="2836157"/>
            <a:ext cx="9143998" cy="16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PNRR e </a:t>
            </a:r>
            <a:r>
              <a:rPr lang="en-US" sz="48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ruolo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8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Terziario</a:t>
            </a:r>
            <a:endParaRPr sz="32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457200" y="74282"/>
            <a:ext cx="7391400" cy="54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Gothic"/>
              <a:buNone/>
            </a:pPr>
            <a:r>
              <a:rPr lang="en-US" sz="20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llocazione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fondi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PNRR</a:t>
            </a:r>
            <a:endParaRPr sz="2000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Gothic"/>
              <a:buNone/>
            </a:pPr>
            <a:endParaRPr sz="2000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9" name="Google Shape;239;p31"/>
          <p:cNvCxnSpPr/>
          <p:nvPr/>
        </p:nvCxnSpPr>
        <p:spPr>
          <a:xfrm rot="10800000">
            <a:off x="94025" y="4834429"/>
            <a:ext cx="7906344" cy="0"/>
          </a:xfrm>
          <a:prstGeom prst="straightConnector1">
            <a:avLst/>
          </a:prstGeom>
          <a:noFill/>
          <a:ln w="12700" cap="flat" cmpd="sng">
            <a:solidFill>
              <a:srgbClr val="03276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31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327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94025" y="4834429"/>
            <a:ext cx="8032726" cy="3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</a:t>
            </a:r>
            <a:r>
              <a:rPr lang="en-US" sz="1100" b="0" i="0" u="none" strike="noStrike" cap="none" dirty="0" err="1">
                <a:solidFill>
                  <a:srgbClr val="0327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457200" y="1155978"/>
            <a:ext cx="766950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Obiettivo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Quantificazione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degli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investimenti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settori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economici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endParaRPr lang="en-US"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… </a:t>
            </a:r>
            <a:r>
              <a:rPr lang="en-US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un’analisi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impatto</a:t>
            </a:r>
            <a:r>
              <a:rPr lang="en-US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economico</a:t>
            </a:r>
            <a:r>
              <a:rPr lang="en-US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</a:t>
            </a:r>
            <a:endParaRPr lang="en-US" b="1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endParaRPr lang="en-US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US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 ma </a:t>
            </a:r>
            <a:r>
              <a:rPr lang="it-IT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misura della distribuzione </a:t>
            </a:r>
            <a:r>
              <a:rPr lang="it-IT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delle risorse nei settori di attività economica</a:t>
            </a:r>
            <a:endParaRPr lang="en-US" b="1" i="0" u="none" strike="noStrike" cap="none" dirty="0">
              <a:solidFill>
                <a:srgbClr val="FF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Metodologia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Allocazione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diretta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indiretta</a:t>
            </a:r>
            <a:endParaRPr lang="en-US"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endParaRPr lang="en-US"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1) Qual è il </a:t>
            </a:r>
            <a:r>
              <a:rPr lang="en-US" sz="1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fatturato</a:t>
            </a:r>
            <a:r>
              <a:rPr lang="en-US" sz="1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inizialmente</a:t>
            </a:r>
            <a:r>
              <a:rPr lang="en-US" sz="1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destinato</a:t>
            </a:r>
            <a:r>
              <a:rPr lang="en-US" sz="1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ogni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settore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2) … e come cambia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tenendo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n-US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conto</a:t>
            </a: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catena </a:t>
            </a:r>
            <a:r>
              <a:rPr lang="en-US" sz="1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</a:t>
            </a:r>
            <a:r>
              <a:rPr lang="en-US" sz="1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fornitori</a:t>
            </a:r>
            <a:endParaRPr lang="en-US" sz="1400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endParaRPr dirty="0"/>
          </a:p>
          <a:p>
            <a:pPr marL="742950" marR="0" lvl="1" indent="-196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F5AC95B1516A4F8158BEB10A223865" ma:contentTypeVersion="13" ma:contentTypeDescription="Creare un nuovo documento." ma:contentTypeScope="" ma:versionID="93e9818b0cc2ad86d05c37b28d374866">
  <xsd:schema xmlns:xsd="http://www.w3.org/2001/XMLSchema" xmlns:xs="http://www.w3.org/2001/XMLSchema" xmlns:p="http://schemas.microsoft.com/office/2006/metadata/properties" xmlns:ns2="c0770626-12b6-4234-a0aa-e8c82d4617fb" xmlns:ns3="dd1c6c20-f543-4d8d-9459-48c9b61555cb" targetNamespace="http://schemas.microsoft.com/office/2006/metadata/properties" ma:root="true" ma:fieldsID="0af79c8ad46a08cc3dd9b2b034d2a74b" ns2:_="" ns3:_="">
    <xsd:import namespace="c0770626-12b6-4234-a0aa-e8c82d4617fb"/>
    <xsd:import namespace="dd1c6c20-f543-4d8d-9459-48c9b61555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70626-12b6-4234-a0aa-e8c82d4617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a38b677-80b8-4431-a23d-3d4710983487}" ma:internalName="TaxCatchAll" ma:showField="CatchAllData" ma:web="c0770626-12b6-4234-a0aa-e8c82d4617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c6c20-f543-4d8d-9459-48c9b6155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33377b58-80ca-46c9-b2cb-dd9f2150ee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770626-12b6-4234-a0aa-e8c82d4617fb" xsi:nil="true"/>
    <lcf76f155ced4ddcb4097134ff3c332f xmlns="dd1c6c20-f543-4d8d-9459-48c9b61555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2BDBA9-3648-48B1-A433-6405E5E4C71F}"/>
</file>

<file path=customXml/itemProps2.xml><?xml version="1.0" encoding="utf-8"?>
<ds:datastoreItem xmlns:ds="http://schemas.openxmlformats.org/officeDocument/2006/customXml" ds:itemID="{D0EDE554-436F-48B1-B2BD-DEFEF91169FB}"/>
</file>

<file path=customXml/itemProps3.xml><?xml version="1.0" encoding="utf-8"?>
<ds:datastoreItem xmlns:ds="http://schemas.openxmlformats.org/officeDocument/2006/customXml" ds:itemID="{FCADEA33-0BEA-4913-82BD-F297A0B1DE12}"/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915</Words>
  <Application>Microsoft Office PowerPoint</Application>
  <PresentationFormat>On-screen Show (16:9)</PresentationFormat>
  <Paragraphs>252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Calibri</vt:lpstr>
      <vt:lpstr>Noto Sans Symbols</vt:lpstr>
      <vt:lpstr>Tema di Office</vt:lpstr>
      <vt:lpstr>PowerPoint Presentation</vt:lpstr>
      <vt:lpstr>Forte effetto pandemia in UE</vt:lpstr>
      <vt:lpstr>Terziario riprende ruolo di motore economia in T2 </vt:lpstr>
      <vt:lpstr>Costruzioni e ICT superano livelli 2019</vt:lpstr>
      <vt:lpstr>In T3 anche imprese servizi superano livelli di fiducia 2019</vt:lpstr>
      <vt:lpstr>Finanza Pubblica Italia – Politica di bilancio rimane espansiva, (con ipotesi di rimbalzo significativo del Pil)</vt:lpstr>
      <vt:lpstr>Struttura dei finanziamenti RRF Sostanziale differenza tra i vari Paesi</vt:lpstr>
      <vt:lpstr>PowerPoint Presentation</vt:lpstr>
      <vt:lpstr>Allocazione dei fondi PNRR </vt:lpstr>
      <vt:lpstr>Le risorse del PNRR considerate nell’analisi </vt:lpstr>
      <vt:lpstr>Allocazione diretta - lion’s share a Costruzioni   </vt:lpstr>
      <vt:lpstr>La prevalenza di Costruzioni e Manifattura è data dalle prime tre Missioni</vt:lpstr>
      <vt:lpstr>Punti chiave – Allocazione Diretta</vt:lpstr>
      <vt:lpstr>Confronto Allocazione Diretta e Indiretta  </vt:lpstr>
      <vt:lpstr>Conclusioni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Provini</dc:creator>
  <cp:lastModifiedBy>Emilio Rossi</cp:lastModifiedBy>
  <cp:revision>26</cp:revision>
  <dcterms:created xsi:type="dcterms:W3CDTF">2017-01-30T10:45:53Z</dcterms:created>
  <dcterms:modified xsi:type="dcterms:W3CDTF">2021-10-11T11:17:53Z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0x0101003FF5AC95B1516A4F8158BEB10A223865</vt:lpwstr>
  </property>
</Properties>
</file>